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60" r:id="rId4"/>
    <p:sldId id="265" r:id="rId5"/>
    <p:sldId id="263" r:id="rId6"/>
    <p:sldId id="261" r:id="rId7"/>
    <p:sldId id="264" r:id="rId8"/>
    <p:sldId id="258" r:id="rId9"/>
    <p:sldId id="259" r:id="rId10"/>
    <p:sldId id="266" r:id="rId11"/>
    <p:sldId id="268" r:id="rId12"/>
    <p:sldId id="267" r:id="rId13"/>
    <p:sldId id="269" r:id="rId14"/>
    <p:sldId id="270" r:id="rId15"/>
    <p:sldId id="272" r:id="rId16"/>
    <p:sldId id="273"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CC66"/>
    <a:srgbClr val="61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63" autoAdjust="0"/>
  </p:normalViewPr>
  <p:slideViewPr>
    <p:cSldViewPr snapToGrid="0">
      <p:cViewPr varScale="1">
        <p:scale>
          <a:sx n="67" d="100"/>
          <a:sy n="67" d="100"/>
        </p:scale>
        <p:origin x="846" y="78"/>
      </p:cViewPr>
      <p:guideLst/>
    </p:cSldViewPr>
  </p:slideViewPr>
  <p:notesTextViewPr>
    <p:cViewPr>
      <p:scale>
        <a:sx n="1" d="1"/>
        <a:sy n="1" d="1"/>
      </p:scale>
      <p:origin x="0" y="0"/>
    </p:cViewPr>
  </p:notesTextViewPr>
  <p:sorterViewPr>
    <p:cViewPr>
      <p:scale>
        <a:sx n="100" d="100"/>
        <a:sy n="100" d="100"/>
      </p:scale>
      <p:origin x="0" y="-82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CCE66-87CA-443B-85CF-5C1C8C51275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74053E76-2FFC-430E-8EA6-7C45052E1083}">
      <dgm:prSet phldrT="[Text]" custT="1"/>
      <dgm:spPr/>
      <dgm:t>
        <a:bodyPr/>
        <a:lstStyle/>
        <a:p>
          <a:pPr>
            <a:spcAft>
              <a:spcPts val="0"/>
            </a:spcAft>
          </a:pPr>
          <a:r>
            <a:rPr lang="en-US" sz="2800" dirty="0"/>
            <a:t>About NLCAHR</a:t>
          </a:r>
        </a:p>
        <a:p>
          <a:pPr>
            <a:spcAft>
              <a:spcPts val="0"/>
            </a:spcAft>
          </a:pPr>
          <a:r>
            <a:rPr lang="en-US" sz="1700" dirty="0"/>
            <a:t>A Sustainable Collaboration with the NL Health and Social System</a:t>
          </a:r>
        </a:p>
      </dgm:t>
    </dgm:pt>
    <dgm:pt modelId="{49F249A4-D8BF-4FF2-A089-6E4D218E46AE}" type="parTrans" cxnId="{CBA1A061-6752-4C7D-960D-A30F1CE32FF5}">
      <dgm:prSet/>
      <dgm:spPr/>
      <dgm:t>
        <a:bodyPr/>
        <a:lstStyle/>
        <a:p>
          <a:endParaRPr lang="en-US"/>
        </a:p>
      </dgm:t>
    </dgm:pt>
    <dgm:pt modelId="{840E6D33-0D31-482D-9E9C-E22535E8FB6B}" type="sibTrans" cxnId="{CBA1A061-6752-4C7D-960D-A30F1CE32FF5}">
      <dgm:prSet/>
      <dgm:spPr/>
      <dgm:t>
        <a:bodyPr/>
        <a:lstStyle/>
        <a:p>
          <a:endParaRPr lang="en-US"/>
        </a:p>
      </dgm:t>
    </dgm:pt>
    <dgm:pt modelId="{8D18940D-908D-4B06-9A2B-74C56C3E4C49}">
      <dgm:prSet phldrT="[Text]" custT="1"/>
      <dgm:spPr/>
      <dgm:t>
        <a:bodyPr/>
        <a:lstStyle/>
        <a:p>
          <a:pPr>
            <a:spcAft>
              <a:spcPts val="0"/>
            </a:spcAft>
          </a:pPr>
          <a:r>
            <a:rPr lang="en-US" sz="2800" dirty="0"/>
            <a:t>Engagement</a:t>
          </a:r>
        </a:p>
        <a:p>
          <a:pPr>
            <a:spcAft>
              <a:spcPts val="0"/>
            </a:spcAft>
          </a:pPr>
          <a:r>
            <a:rPr lang="en-US" sz="1700" dirty="0"/>
            <a:t>The Research Exchange Groups Program</a:t>
          </a:r>
        </a:p>
      </dgm:t>
    </dgm:pt>
    <dgm:pt modelId="{1CE39F71-4FCC-4B45-ACF0-A827F8197333}" type="parTrans" cxnId="{37223A63-83DF-4E87-9700-D60DBBC78798}">
      <dgm:prSet/>
      <dgm:spPr/>
      <dgm:t>
        <a:bodyPr/>
        <a:lstStyle/>
        <a:p>
          <a:endParaRPr lang="en-US"/>
        </a:p>
      </dgm:t>
    </dgm:pt>
    <dgm:pt modelId="{7B8BFB0A-1037-4910-97E5-24663E0022E3}" type="sibTrans" cxnId="{37223A63-83DF-4E87-9700-D60DBBC78798}">
      <dgm:prSet/>
      <dgm:spPr/>
      <dgm:t>
        <a:bodyPr/>
        <a:lstStyle/>
        <a:p>
          <a:endParaRPr lang="en-US"/>
        </a:p>
      </dgm:t>
    </dgm:pt>
    <dgm:pt modelId="{9FA91F44-E4AD-4453-895A-A4F62FB65FB9}">
      <dgm:prSet phldrT="[Text]" custT="1"/>
      <dgm:spPr/>
      <dgm:t>
        <a:bodyPr/>
        <a:lstStyle/>
        <a:p>
          <a:pPr>
            <a:spcAft>
              <a:spcPts val="0"/>
            </a:spcAft>
          </a:pPr>
          <a:r>
            <a:rPr lang="en-US" sz="2800" dirty="0"/>
            <a:t>Support for Health System Transformation </a:t>
          </a:r>
        </a:p>
        <a:p>
          <a:pPr>
            <a:spcAft>
              <a:spcPts val="0"/>
            </a:spcAft>
          </a:pPr>
          <a:r>
            <a:rPr lang="en-US" sz="1700" dirty="0"/>
            <a:t>Work IN 2023 to Support NLHS Decisions | Potential to support DHCS</a:t>
          </a:r>
        </a:p>
      </dgm:t>
    </dgm:pt>
    <dgm:pt modelId="{650CA7B2-283A-4F9F-8B32-FC6F8E533E5D}" type="parTrans" cxnId="{CFFC4E1B-5D2C-4663-8070-BBDB2D5D9CF5}">
      <dgm:prSet/>
      <dgm:spPr/>
      <dgm:t>
        <a:bodyPr/>
        <a:lstStyle/>
        <a:p>
          <a:endParaRPr lang="en-US"/>
        </a:p>
      </dgm:t>
    </dgm:pt>
    <dgm:pt modelId="{6DAEBE38-393F-460F-A142-AF2F72AF6C14}" type="sibTrans" cxnId="{CFFC4E1B-5D2C-4663-8070-BBDB2D5D9CF5}">
      <dgm:prSet/>
      <dgm:spPr/>
      <dgm:t>
        <a:bodyPr/>
        <a:lstStyle/>
        <a:p>
          <a:endParaRPr lang="en-US"/>
        </a:p>
      </dgm:t>
    </dgm:pt>
    <dgm:pt modelId="{E838FFE1-C2EE-4649-B726-9EE965CE9BA9}">
      <dgm:prSet custT="1"/>
      <dgm:spPr/>
      <dgm:t>
        <a:bodyPr/>
        <a:lstStyle/>
        <a:p>
          <a:pPr>
            <a:spcAft>
              <a:spcPts val="0"/>
            </a:spcAft>
          </a:pPr>
          <a:r>
            <a:rPr lang="en-US" sz="2800" dirty="0"/>
            <a:t>Evidence</a:t>
          </a:r>
        </a:p>
        <a:p>
          <a:pPr>
            <a:spcAft>
              <a:spcPts val="0"/>
            </a:spcAft>
          </a:pPr>
          <a:r>
            <a:rPr lang="en-US" sz="1700" dirty="0"/>
            <a:t>The Contextualized Health Research Synthesis Program</a:t>
          </a:r>
        </a:p>
      </dgm:t>
    </dgm:pt>
    <dgm:pt modelId="{C2DA7663-C64A-4E20-959E-D528B43E7395}" type="parTrans" cxnId="{3FA77991-1309-40B9-90E1-233088443DA5}">
      <dgm:prSet/>
      <dgm:spPr/>
      <dgm:t>
        <a:bodyPr/>
        <a:lstStyle/>
        <a:p>
          <a:endParaRPr lang="en-US"/>
        </a:p>
      </dgm:t>
    </dgm:pt>
    <dgm:pt modelId="{A9034227-E787-4C8F-8D5C-4D1D91473025}" type="sibTrans" cxnId="{3FA77991-1309-40B9-90E1-233088443DA5}">
      <dgm:prSet/>
      <dgm:spPr/>
      <dgm:t>
        <a:bodyPr/>
        <a:lstStyle/>
        <a:p>
          <a:endParaRPr lang="en-US"/>
        </a:p>
      </dgm:t>
    </dgm:pt>
    <dgm:pt modelId="{32A606B7-EF10-49E6-8084-A2DF0A61D3E7}" type="pres">
      <dgm:prSet presAssocID="{AE3CCE66-87CA-443B-85CF-5C1C8C51275B}" presName="Name0" presStyleCnt="0">
        <dgm:presLayoutVars>
          <dgm:chMax val="7"/>
          <dgm:chPref val="7"/>
          <dgm:dir/>
        </dgm:presLayoutVars>
      </dgm:prSet>
      <dgm:spPr/>
    </dgm:pt>
    <dgm:pt modelId="{DF8A1962-58EE-4EA1-8C19-32C844E8AF4A}" type="pres">
      <dgm:prSet presAssocID="{AE3CCE66-87CA-443B-85CF-5C1C8C51275B}" presName="Name1" presStyleCnt="0"/>
      <dgm:spPr/>
    </dgm:pt>
    <dgm:pt modelId="{4358B898-2C2F-4F89-8BAB-02D815BCF40F}" type="pres">
      <dgm:prSet presAssocID="{AE3CCE66-87CA-443B-85CF-5C1C8C51275B}" presName="cycle" presStyleCnt="0"/>
      <dgm:spPr/>
    </dgm:pt>
    <dgm:pt modelId="{E69B71A1-4390-4C7C-A268-8D7E256D43BF}" type="pres">
      <dgm:prSet presAssocID="{AE3CCE66-87CA-443B-85CF-5C1C8C51275B}" presName="srcNode" presStyleLbl="node1" presStyleIdx="0" presStyleCnt="4"/>
      <dgm:spPr/>
    </dgm:pt>
    <dgm:pt modelId="{B540DF56-E2BA-4BAA-94E1-DA6425367927}" type="pres">
      <dgm:prSet presAssocID="{AE3CCE66-87CA-443B-85CF-5C1C8C51275B}" presName="conn" presStyleLbl="parChTrans1D2" presStyleIdx="0" presStyleCnt="1"/>
      <dgm:spPr/>
    </dgm:pt>
    <dgm:pt modelId="{9556E4C9-E353-49EE-B9C3-B5F602D4DD5B}" type="pres">
      <dgm:prSet presAssocID="{AE3CCE66-87CA-443B-85CF-5C1C8C51275B}" presName="extraNode" presStyleLbl="node1" presStyleIdx="0" presStyleCnt="4"/>
      <dgm:spPr/>
    </dgm:pt>
    <dgm:pt modelId="{91160D84-294E-4E6B-8564-FB2364B20F6D}" type="pres">
      <dgm:prSet presAssocID="{AE3CCE66-87CA-443B-85CF-5C1C8C51275B}" presName="dstNode" presStyleLbl="node1" presStyleIdx="0" presStyleCnt="4"/>
      <dgm:spPr/>
    </dgm:pt>
    <dgm:pt modelId="{A9B1749C-1CDC-44E9-A297-ACEE0E1CE605}" type="pres">
      <dgm:prSet presAssocID="{74053E76-2FFC-430E-8EA6-7C45052E1083}" presName="text_1" presStyleLbl="node1" presStyleIdx="0" presStyleCnt="4" custScaleY="156984" custLinFactNeighborX="891" custLinFactNeighborY="2969">
        <dgm:presLayoutVars>
          <dgm:bulletEnabled val="1"/>
        </dgm:presLayoutVars>
      </dgm:prSet>
      <dgm:spPr/>
    </dgm:pt>
    <dgm:pt modelId="{225521A0-101F-40C8-8110-2E5925E2BE37}" type="pres">
      <dgm:prSet presAssocID="{74053E76-2FFC-430E-8EA6-7C45052E1083}" presName="accent_1" presStyleCnt="0"/>
      <dgm:spPr/>
    </dgm:pt>
    <dgm:pt modelId="{136FA0A5-CF2D-433D-B3A0-16828D99914B}" type="pres">
      <dgm:prSet presAssocID="{74053E76-2FFC-430E-8EA6-7C45052E1083}" presName="accentRepeatNode" presStyleLbl="solidFgAcc1" presStyleIdx="0" presStyleCnt="4" custScaleX="121777" custScaleY="119461" custLinFactNeighborX="-2485" custLinFactNeighborY="-2588"/>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53BB40A-DCA9-4370-AEE8-EB224F9F06CC}" type="pres">
      <dgm:prSet presAssocID="{E838FFE1-C2EE-4649-B726-9EE965CE9BA9}" presName="text_2" presStyleLbl="node1" presStyleIdx="1" presStyleCnt="4" custScaleX="101821" custScaleY="154964" custLinFactNeighborX="-378" custLinFactNeighborY="2759">
        <dgm:presLayoutVars>
          <dgm:bulletEnabled val="1"/>
        </dgm:presLayoutVars>
      </dgm:prSet>
      <dgm:spPr/>
    </dgm:pt>
    <dgm:pt modelId="{0DB85F58-0306-40C3-8731-0ABD7F21F533}" type="pres">
      <dgm:prSet presAssocID="{E838FFE1-C2EE-4649-B726-9EE965CE9BA9}" presName="accent_2" presStyleCnt="0"/>
      <dgm:spPr/>
    </dgm:pt>
    <dgm:pt modelId="{DCC18338-3576-4AE8-8461-96437B027C1B}" type="pres">
      <dgm:prSet presAssocID="{E838FFE1-C2EE-4649-B726-9EE965CE9BA9}" presName="accentRepeatNode" presStyleLbl="solidFgAcc1" presStyleIdx="1" presStyleCnt="4" custScaleX="93351" custScaleY="90172" custLinFactNeighborX="-9935" custLinFactNeighborY="-1103"/>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58E1BC-2345-45F3-9287-D65A0D7EC524}" type="pres">
      <dgm:prSet presAssocID="{8D18940D-908D-4B06-9A2B-74C56C3E4C49}" presName="text_3" presStyleLbl="node1" presStyleIdx="2" presStyleCnt="4" custScaleX="100699" custScaleY="139145" custLinFactNeighborX="35" custLinFactNeighborY="1380">
        <dgm:presLayoutVars>
          <dgm:bulletEnabled val="1"/>
        </dgm:presLayoutVars>
      </dgm:prSet>
      <dgm:spPr/>
    </dgm:pt>
    <dgm:pt modelId="{938FACD5-22C2-4040-8994-D282896489F6}" type="pres">
      <dgm:prSet presAssocID="{8D18940D-908D-4B06-9A2B-74C56C3E4C49}" presName="accent_3" presStyleCnt="0"/>
      <dgm:spPr/>
    </dgm:pt>
    <dgm:pt modelId="{3D8BF394-8A96-4D5C-8689-A4AA40AFF27E}" type="pres">
      <dgm:prSet presAssocID="{8D18940D-908D-4B06-9A2B-74C56C3E4C49}" presName="accentRepeatNode" presStyleLbl="solidFgAcc1" presStyleIdx="2" presStyleCnt="4" custScaleX="92209" custScaleY="89090" custLinFactNeighborX="-1074" custLinFactNeighborY="3600"/>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34138D7-64C3-4E51-A281-D85E57570E03}" type="pres">
      <dgm:prSet presAssocID="{9FA91F44-E4AD-4453-895A-A4F62FB65FB9}" presName="text_4" presStyleLbl="node1" presStyleIdx="3" presStyleCnt="4" custScaleY="155388" custLinFactNeighborX="455">
        <dgm:presLayoutVars>
          <dgm:bulletEnabled val="1"/>
        </dgm:presLayoutVars>
      </dgm:prSet>
      <dgm:spPr/>
    </dgm:pt>
    <dgm:pt modelId="{33BAF5CD-8877-4C6C-B2A5-A5A0790683BF}" type="pres">
      <dgm:prSet presAssocID="{9FA91F44-E4AD-4453-895A-A4F62FB65FB9}" presName="accent_4" presStyleCnt="0"/>
      <dgm:spPr/>
    </dgm:pt>
    <dgm:pt modelId="{38423A20-5467-491F-80A7-7BD5556FD13F}" type="pres">
      <dgm:prSet presAssocID="{9FA91F44-E4AD-4453-895A-A4F62FB65FB9}" presName="accentRepeatNode" presStyleLbl="solidFgAcc1" presStyleIdx="3" presStyleCnt="4" custScaleX="91910" custScaleY="93404" custLinFactNeighborX="7710" custLinFactNeighborY="2208"/>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CFFC4E1B-5D2C-4663-8070-BBDB2D5D9CF5}" srcId="{AE3CCE66-87CA-443B-85CF-5C1C8C51275B}" destId="{9FA91F44-E4AD-4453-895A-A4F62FB65FB9}" srcOrd="3" destOrd="0" parTransId="{650CA7B2-283A-4F9F-8B32-FC6F8E533E5D}" sibTransId="{6DAEBE38-393F-460F-A142-AF2F72AF6C14}"/>
    <dgm:cxn modelId="{7DF2DB40-1FE4-4014-8839-567BA950CE0D}" type="presOf" srcId="{AE3CCE66-87CA-443B-85CF-5C1C8C51275B}" destId="{32A606B7-EF10-49E6-8084-A2DF0A61D3E7}" srcOrd="0" destOrd="0" presId="urn:microsoft.com/office/officeart/2008/layout/VerticalCurvedList"/>
    <dgm:cxn modelId="{CBA1A061-6752-4C7D-960D-A30F1CE32FF5}" srcId="{AE3CCE66-87CA-443B-85CF-5C1C8C51275B}" destId="{74053E76-2FFC-430E-8EA6-7C45052E1083}" srcOrd="0" destOrd="0" parTransId="{49F249A4-D8BF-4FF2-A089-6E4D218E46AE}" sibTransId="{840E6D33-0D31-482D-9E9C-E22535E8FB6B}"/>
    <dgm:cxn modelId="{37223A63-83DF-4E87-9700-D60DBBC78798}" srcId="{AE3CCE66-87CA-443B-85CF-5C1C8C51275B}" destId="{8D18940D-908D-4B06-9A2B-74C56C3E4C49}" srcOrd="2" destOrd="0" parTransId="{1CE39F71-4FCC-4B45-ACF0-A827F8197333}" sibTransId="{7B8BFB0A-1037-4910-97E5-24663E0022E3}"/>
    <dgm:cxn modelId="{F0D07885-B9DB-4E65-89C3-1F1360AE92AC}" type="presOf" srcId="{74053E76-2FFC-430E-8EA6-7C45052E1083}" destId="{A9B1749C-1CDC-44E9-A297-ACEE0E1CE605}" srcOrd="0" destOrd="0" presId="urn:microsoft.com/office/officeart/2008/layout/VerticalCurvedList"/>
    <dgm:cxn modelId="{86930490-BFCB-43A4-8F9C-B24A2D7BF4D2}" type="presOf" srcId="{8D18940D-908D-4B06-9A2B-74C56C3E4C49}" destId="{1658E1BC-2345-45F3-9287-D65A0D7EC524}" srcOrd="0" destOrd="0" presId="urn:microsoft.com/office/officeart/2008/layout/VerticalCurvedList"/>
    <dgm:cxn modelId="{73944F90-3B1F-45F6-9298-EC12DA6759E4}" type="presOf" srcId="{E838FFE1-C2EE-4649-B726-9EE965CE9BA9}" destId="{E53BB40A-DCA9-4370-AEE8-EB224F9F06CC}" srcOrd="0" destOrd="0" presId="urn:microsoft.com/office/officeart/2008/layout/VerticalCurvedList"/>
    <dgm:cxn modelId="{3FA77991-1309-40B9-90E1-233088443DA5}" srcId="{AE3CCE66-87CA-443B-85CF-5C1C8C51275B}" destId="{E838FFE1-C2EE-4649-B726-9EE965CE9BA9}" srcOrd="1" destOrd="0" parTransId="{C2DA7663-C64A-4E20-959E-D528B43E7395}" sibTransId="{A9034227-E787-4C8F-8D5C-4D1D91473025}"/>
    <dgm:cxn modelId="{623F26B8-A9E3-43F8-930B-AAC05FB53A38}" type="presOf" srcId="{9FA91F44-E4AD-4453-895A-A4F62FB65FB9}" destId="{034138D7-64C3-4E51-A281-D85E57570E03}" srcOrd="0" destOrd="0" presId="urn:microsoft.com/office/officeart/2008/layout/VerticalCurvedList"/>
    <dgm:cxn modelId="{1AC1BCE3-5872-4CE1-8891-3D7DBD06366D}" type="presOf" srcId="{840E6D33-0D31-482D-9E9C-E22535E8FB6B}" destId="{B540DF56-E2BA-4BAA-94E1-DA6425367927}" srcOrd="0" destOrd="0" presId="urn:microsoft.com/office/officeart/2008/layout/VerticalCurvedList"/>
    <dgm:cxn modelId="{5A4C98F0-6DF3-4BAB-9CE1-6C4BF13B0C16}" type="presParOf" srcId="{32A606B7-EF10-49E6-8084-A2DF0A61D3E7}" destId="{DF8A1962-58EE-4EA1-8C19-32C844E8AF4A}" srcOrd="0" destOrd="0" presId="urn:microsoft.com/office/officeart/2008/layout/VerticalCurvedList"/>
    <dgm:cxn modelId="{2892DA5F-1105-4A95-82EA-0741039028EE}" type="presParOf" srcId="{DF8A1962-58EE-4EA1-8C19-32C844E8AF4A}" destId="{4358B898-2C2F-4F89-8BAB-02D815BCF40F}" srcOrd="0" destOrd="0" presId="urn:microsoft.com/office/officeart/2008/layout/VerticalCurvedList"/>
    <dgm:cxn modelId="{2E1221A3-F7C6-499F-AC61-A2FD57C2C5EF}" type="presParOf" srcId="{4358B898-2C2F-4F89-8BAB-02D815BCF40F}" destId="{E69B71A1-4390-4C7C-A268-8D7E256D43BF}" srcOrd="0" destOrd="0" presId="urn:microsoft.com/office/officeart/2008/layout/VerticalCurvedList"/>
    <dgm:cxn modelId="{CAE67F07-1286-46B3-A397-4A91AA03D6F0}" type="presParOf" srcId="{4358B898-2C2F-4F89-8BAB-02D815BCF40F}" destId="{B540DF56-E2BA-4BAA-94E1-DA6425367927}" srcOrd="1" destOrd="0" presId="urn:microsoft.com/office/officeart/2008/layout/VerticalCurvedList"/>
    <dgm:cxn modelId="{6D249597-7C64-4A38-A8A4-079F3FADCF7C}" type="presParOf" srcId="{4358B898-2C2F-4F89-8BAB-02D815BCF40F}" destId="{9556E4C9-E353-49EE-B9C3-B5F602D4DD5B}" srcOrd="2" destOrd="0" presId="urn:microsoft.com/office/officeart/2008/layout/VerticalCurvedList"/>
    <dgm:cxn modelId="{501B2CFF-4B9A-4E88-B5C8-D2A5687536C9}" type="presParOf" srcId="{4358B898-2C2F-4F89-8BAB-02D815BCF40F}" destId="{91160D84-294E-4E6B-8564-FB2364B20F6D}" srcOrd="3" destOrd="0" presId="urn:microsoft.com/office/officeart/2008/layout/VerticalCurvedList"/>
    <dgm:cxn modelId="{49EC5F73-8ED2-42C1-8F05-1F870C9630E2}" type="presParOf" srcId="{DF8A1962-58EE-4EA1-8C19-32C844E8AF4A}" destId="{A9B1749C-1CDC-44E9-A297-ACEE0E1CE605}" srcOrd="1" destOrd="0" presId="urn:microsoft.com/office/officeart/2008/layout/VerticalCurvedList"/>
    <dgm:cxn modelId="{278F53B1-A645-4F35-BC8A-8D34CF77D5BA}" type="presParOf" srcId="{DF8A1962-58EE-4EA1-8C19-32C844E8AF4A}" destId="{225521A0-101F-40C8-8110-2E5925E2BE37}" srcOrd="2" destOrd="0" presId="urn:microsoft.com/office/officeart/2008/layout/VerticalCurvedList"/>
    <dgm:cxn modelId="{5FDE3332-72CB-476C-9A19-6D34B555FA17}" type="presParOf" srcId="{225521A0-101F-40C8-8110-2E5925E2BE37}" destId="{136FA0A5-CF2D-433D-B3A0-16828D99914B}" srcOrd="0" destOrd="0" presId="urn:microsoft.com/office/officeart/2008/layout/VerticalCurvedList"/>
    <dgm:cxn modelId="{89CA1015-874C-446F-9902-12F5193564E7}" type="presParOf" srcId="{DF8A1962-58EE-4EA1-8C19-32C844E8AF4A}" destId="{E53BB40A-DCA9-4370-AEE8-EB224F9F06CC}" srcOrd="3" destOrd="0" presId="urn:microsoft.com/office/officeart/2008/layout/VerticalCurvedList"/>
    <dgm:cxn modelId="{36C474AD-71D3-4171-AC73-6798C8DA8A27}" type="presParOf" srcId="{DF8A1962-58EE-4EA1-8C19-32C844E8AF4A}" destId="{0DB85F58-0306-40C3-8731-0ABD7F21F533}" srcOrd="4" destOrd="0" presId="urn:microsoft.com/office/officeart/2008/layout/VerticalCurvedList"/>
    <dgm:cxn modelId="{B202203A-36B3-4961-8457-A9E15BE5BCFC}" type="presParOf" srcId="{0DB85F58-0306-40C3-8731-0ABD7F21F533}" destId="{DCC18338-3576-4AE8-8461-96437B027C1B}" srcOrd="0" destOrd="0" presId="urn:microsoft.com/office/officeart/2008/layout/VerticalCurvedList"/>
    <dgm:cxn modelId="{6FF8DF46-47DF-491F-82D0-08774517D036}" type="presParOf" srcId="{DF8A1962-58EE-4EA1-8C19-32C844E8AF4A}" destId="{1658E1BC-2345-45F3-9287-D65A0D7EC524}" srcOrd="5" destOrd="0" presId="urn:microsoft.com/office/officeart/2008/layout/VerticalCurvedList"/>
    <dgm:cxn modelId="{EEE164DA-580E-414A-A5E9-72F80F91CCD7}" type="presParOf" srcId="{DF8A1962-58EE-4EA1-8C19-32C844E8AF4A}" destId="{938FACD5-22C2-4040-8994-D282896489F6}" srcOrd="6" destOrd="0" presId="urn:microsoft.com/office/officeart/2008/layout/VerticalCurvedList"/>
    <dgm:cxn modelId="{CA703789-FCBE-4E54-8C9D-3FA0BBBE03D2}" type="presParOf" srcId="{938FACD5-22C2-4040-8994-D282896489F6}" destId="{3D8BF394-8A96-4D5C-8689-A4AA40AFF27E}" srcOrd="0" destOrd="0" presId="urn:microsoft.com/office/officeart/2008/layout/VerticalCurvedList"/>
    <dgm:cxn modelId="{526D6CDF-9778-4AD9-8B8A-CD84B762869D}" type="presParOf" srcId="{DF8A1962-58EE-4EA1-8C19-32C844E8AF4A}" destId="{034138D7-64C3-4E51-A281-D85E57570E03}" srcOrd="7" destOrd="0" presId="urn:microsoft.com/office/officeart/2008/layout/VerticalCurvedList"/>
    <dgm:cxn modelId="{9E22CBF1-E745-42A9-9C2E-68FA423C5BED}" type="presParOf" srcId="{DF8A1962-58EE-4EA1-8C19-32C844E8AF4A}" destId="{33BAF5CD-8877-4C6C-B2A5-A5A0790683BF}" srcOrd="8" destOrd="0" presId="urn:microsoft.com/office/officeart/2008/layout/VerticalCurvedList"/>
    <dgm:cxn modelId="{D56033EA-C66E-453E-A94E-93C64AB6D4DE}" type="presParOf" srcId="{33BAF5CD-8877-4C6C-B2A5-A5A0790683BF}" destId="{38423A20-5467-491F-80A7-7BD5556FD1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0DF56-E2BA-4BAA-94E1-DA6425367927}">
      <dsp:nvSpPr>
        <dsp:cNvPr id="0" name=""/>
        <dsp:cNvSpPr/>
      </dsp:nvSpPr>
      <dsp:spPr>
        <a:xfrm>
          <a:off x="-4925314" y="-753830"/>
          <a:ext cx="5858998" cy="5858998"/>
        </a:xfrm>
        <a:prstGeom prst="blockArc">
          <a:avLst>
            <a:gd name="adj1" fmla="val 18900000"/>
            <a:gd name="adj2" fmla="val 2700000"/>
            <a:gd name="adj3" fmla="val 36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B1749C-1CDC-44E9-A297-ACEE0E1CE605}">
      <dsp:nvSpPr>
        <dsp:cNvPr id="0" name=""/>
        <dsp:cNvSpPr/>
      </dsp:nvSpPr>
      <dsp:spPr>
        <a:xfrm>
          <a:off x="551749" y="163677"/>
          <a:ext cx="10155505" cy="10508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71120" rIns="71120" bIns="71120" numCol="1" spcCol="1270" anchor="ctr" anchorCtr="0">
          <a:noAutofit/>
        </a:bodyPr>
        <a:lstStyle/>
        <a:p>
          <a:pPr marL="0" lvl="0" indent="0" algn="l" defTabSz="1244600">
            <a:lnSpc>
              <a:spcPct val="90000"/>
            </a:lnSpc>
            <a:spcBef>
              <a:spcPct val="0"/>
            </a:spcBef>
            <a:spcAft>
              <a:spcPts val="0"/>
            </a:spcAft>
            <a:buNone/>
          </a:pPr>
          <a:r>
            <a:rPr lang="en-US" sz="2800" kern="1200" dirty="0"/>
            <a:t>About NLCAHR</a:t>
          </a:r>
        </a:p>
        <a:p>
          <a:pPr marL="0" lvl="0" indent="0" algn="l" defTabSz="1244600">
            <a:lnSpc>
              <a:spcPct val="90000"/>
            </a:lnSpc>
            <a:spcBef>
              <a:spcPct val="0"/>
            </a:spcBef>
            <a:spcAft>
              <a:spcPts val="0"/>
            </a:spcAft>
            <a:buNone/>
          </a:pPr>
          <a:r>
            <a:rPr lang="en-US" sz="1700" kern="1200" dirty="0"/>
            <a:t>A Sustainable Collaboration with the NL Health and Social System</a:t>
          </a:r>
        </a:p>
      </dsp:txBody>
      <dsp:txXfrm>
        <a:off x="551749" y="163677"/>
        <a:ext cx="10155505" cy="1050866"/>
      </dsp:txXfrm>
    </dsp:sp>
    <dsp:sp modelId="{136FA0A5-CF2D-433D-B3A0-16828D99914B}">
      <dsp:nvSpPr>
        <dsp:cNvPr id="0" name=""/>
        <dsp:cNvSpPr/>
      </dsp:nvSpPr>
      <dsp:spPr>
        <a:xfrm>
          <a:off x="-23356" y="147778"/>
          <a:ext cx="1018984" cy="999604"/>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E53BB40A-DCA9-4370-AEE8-EB224F9F06CC}">
      <dsp:nvSpPr>
        <dsp:cNvPr id="0" name=""/>
        <dsp:cNvSpPr/>
      </dsp:nvSpPr>
      <dsp:spPr>
        <a:xfrm>
          <a:off x="744014" y="1173321"/>
          <a:ext cx="9949660" cy="1037344"/>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71120" rIns="71120" bIns="71120" numCol="1" spcCol="1270" anchor="ctr" anchorCtr="0">
          <a:noAutofit/>
        </a:bodyPr>
        <a:lstStyle/>
        <a:p>
          <a:pPr marL="0" lvl="0" indent="0" algn="l" defTabSz="1244600">
            <a:lnSpc>
              <a:spcPct val="90000"/>
            </a:lnSpc>
            <a:spcBef>
              <a:spcPct val="0"/>
            </a:spcBef>
            <a:spcAft>
              <a:spcPts val="0"/>
            </a:spcAft>
            <a:buNone/>
          </a:pPr>
          <a:r>
            <a:rPr lang="en-US" sz="2800" kern="1200" dirty="0"/>
            <a:t>Evidence</a:t>
          </a:r>
        </a:p>
        <a:p>
          <a:pPr marL="0" lvl="0" indent="0" algn="l" defTabSz="1244600">
            <a:lnSpc>
              <a:spcPct val="90000"/>
            </a:lnSpc>
            <a:spcBef>
              <a:spcPct val="0"/>
            </a:spcBef>
            <a:spcAft>
              <a:spcPts val="0"/>
            </a:spcAft>
            <a:buNone/>
          </a:pPr>
          <a:r>
            <a:rPr lang="en-US" sz="1700" kern="1200" dirty="0"/>
            <a:t>The Contextualized Health Research Synthesis Program</a:t>
          </a:r>
        </a:p>
      </dsp:txBody>
      <dsp:txXfrm>
        <a:off x="744014" y="1173321"/>
        <a:ext cx="9949660" cy="1037344"/>
      </dsp:txXfrm>
    </dsp:sp>
    <dsp:sp modelId="{DCC18338-3576-4AE8-8461-96437B027C1B}">
      <dsp:nvSpPr>
        <dsp:cNvPr id="0" name=""/>
        <dsp:cNvSpPr/>
      </dsp:nvSpPr>
      <dsp:spPr>
        <a:xfrm>
          <a:off x="396227" y="1287032"/>
          <a:ext cx="781125" cy="754525"/>
        </a:xfrm>
        <a:prstGeom prst="ellipse">
          <a:avLst/>
        </a:prstGeom>
        <a:solidFill>
          <a:srgbClr val="00B05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1658E1BC-2345-45F3-9287-D65A0D7EC524}">
      <dsp:nvSpPr>
        <dsp:cNvPr id="0" name=""/>
        <dsp:cNvSpPr/>
      </dsp:nvSpPr>
      <dsp:spPr>
        <a:xfrm>
          <a:off x="839191" y="2221326"/>
          <a:ext cx="9840021" cy="931450"/>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71120" rIns="71120" bIns="71120" numCol="1" spcCol="1270" anchor="ctr" anchorCtr="0">
          <a:noAutofit/>
        </a:bodyPr>
        <a:lstStyle/>
        <a:p>
          <a:pPr marL="0" lvl="0" indent="0" algn="l" defTabSz="1244600">
            <a:lnSpc>
              <a:spcPct val="90000"/>
            </a:lnSpc>
            <a:spcBef>
              <a:spcPct val="0"/>
            </a:spcBef>
            <a:spcAft>
              <a:spcPts val="0"/>
            </a:spcAft>
            <a:buNone/>
          </a:pPr>
          <a:r>
            <a:rPr lang="en-US" sz="2800" kern="1200" dirty="0"/>
            <a:t>Engagement</a:t>
          </a:r>
        </a:p>
        <a:p>
          <a:pPr marL="0" lvl="0" indent="0" algn="l" defTabSz="1244600">
            <a:lnSpc>
              <a:spcPct val="90000"/>
            </a:lnSpc>
            <a:spcBef>
              <a:spcPct val="0"/>
            </a:spcBef>
            <a:spcAft>
              <a:spcPts val="0"/>
            </a:spcAft>
            <a:buNone/>
          </a:pPr>
          <a:r>
            <a:rPr lang="en-US" sz="1700" kern="1200" dirty="0"/>
            <a:t>The Research Exchange Groups Program</a:t>
          </a:r>
        </a:p>
      </dsp:txBody>
      <dsp:txXfrm>
        <a:off x="839191" y="2221326"/>
        <a:ext cx="9840021" cy="931450"/>
      </dsp:txXfrm>
    </dsp:sp>
    <dsp:sp modelId="{3D8BF394-8A96-4D5C-8689-A4AA40AFF27E}">
      <dsp:nvSpPr>
        <dsp:cNvPr id="0" name=""/>
        <dsp:cNvSpPr/>
      </dsp:nvSpPr>
      <dsp:spPr>
        <a:xfrm>
          <a:off x="475151" y="2335201"/>
          <a:ext cx="771570" cy="745471"/>
        </a:xfrm>
        <a:prstGeom prst="ellipse">
          <a:avLst/>
        </a:prstGeom>
        <a:solidFill>
          <a:srgbClr val="00B0F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034138D7-64C3-4E51-A281-D85E57570E03}">
      <dsp:nvSpPr>
        <dsp:cNvPr id="0" name=""/>
        <dsp:cNvSpPr/>
      </dsp:nvSpPr>
      <dsp:spPr>
        <a:xfrm>
          <a:off x="532342" y="3162010"/>
          <a:ext cx="10155505" cy="104018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71120" rIns="71120" bIns="71120" numCol="1" spcCol="1270" anchor="ctr" anchorCtr="0">
          <a:noAutofit/>
        </a:bodyPr>
        <a:lstStyle/>
        <a:p>
          <a:pPr marL="0" lvl="0" indent="0" algn="l" defTabSz="1244600">
            <a:lnSpc>
              <a:spcPct val="90000"/>
            </a:lnSpc>
            <a:spcBef>
              <a:spcPct val="0"/>
            </a:spcBef>
            <a:spcAft>
              <a:spcPts val="0"/>
            </a:spcAft>
            <a:buNone/>
          </a:pPr>
          <a:r>
            <a:rPr lang="en-US" sz="2800" kern="1200" dirty="0"/>
            <a:t>Support for Health System Transformation </a:t>
          </a:r>
        </a:p>
        <a:p>
          <a:pPr marL="0" lvl="0" indent="0" algn="l" defTabSz="1244600">
            <a:lnSpc>
              <a:spcPct val="90000"/>
            </a:lnSpc>
            <a:spcBef>
              <a:spcPct val="0"/>
            </a:spcBef>
            <a:spcAft>
              <a:spcPts val="0"/>
            </a:spcAft>
            <a:buNone/>
          </a:pPr>
          <a:r>
            <a:rPr lang="en-US" sz="1700" kern="1200" dirty="0"/>
            <a:t>Work IN 2023 to Support NLHS Decisions | Potential to support DHCS</a:t>
          </a:r>
        </a:p>
      </dsp:txBody>
      <dsp:txXfrm>
        <a:off x="532342" y="3162010"/>
        <a:ext cx="10155505" cy="1040182"/>
      </dsp:txXfrm>
    </dsp:sp>
    <dsp:sp modelId="{38423A20-5467-491F-80A7-7BD5556FD13F}">
      <dsp:nvSpPr>
        <dsp:cNvPr id="0" name=""/>
        <dsp:cNvSpPr/>
      </dsp:nvSpPr>
      <dsp:spPr>
        <a:xfrm>
          <a:off x="166115" y="3309793"/>
          <a:ext cx="769068" cy="781569"/>
        </a:xfrm>
        <a:prstGeom prst="ellipse">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38195-61B4-47C6-B7DD-C72B754DCEE5}"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FE702-5440-46EA-AF08-381C91F0E219}" type="slidenum">
              <a:rPr lang="en-US" smtClean="0"/>
              <a:t>‹#›</a:t>
            </a:fld>
            <a:endParaRPr lang="en-US" dirty="0"/>
          </a:p>
        </p:txBody>
      </p:sp>
    </p:spTree>
    <p:extLst>
      <p:ext uri="{BB962C8B-B14F-4D97-AF65-F5344CB8AC3E}">
        <p14:creationId xmlns:p14="http://schemas.microsoft.com/office/powerpoint/2010/main" val="57228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1</a:t>
            </a:fld>
            <a:endParaRPr lang="en-US" dirty="0"/>
          </a:p>
        </p:txBody>
      </p:sp>
    </p:spTree>
    <p:extLst>
      <p:ext uri="{BB962C8B-B14F-4D97-AF65-F5344CB8AC3E}">
        <p14:creationId xmlns:p14="http://schemas.microsoft.com/office/powerpoint/2010/main" val="288142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NLCAHR established the Research Exchange Group (REG) program to engage with our community and build research capacity in the province. </a:t>
            </a:r>
          </a:p>
          <a:p>
            <a:r>
              <a:rPr lang="en-US" dirty="0"/>
              <a:t>The program brings together university researchers, health professionals, decision-makers, community groups, and members of the public who share a common interest in applied health research.</a:t>
            </a:r>
          </a:p>
          <a:p>
            <a:endParaRPr lang="en-US" dirty="0"/>
          </a:p>
          <a:p>
            <a:r>
              <a:rPr lang="en-US" dirty="0"/>
              <a:t>The groups are organized according to topics or themes of interest which I’ll get to on the next slide</a:t>
            </a:r>
          </a:p>
          <a:p>
            <a:endParaRPr lang="en-US" dirty="0"/>
          </a:p>
          <a:p>
            <a:r>
              <a:rPr lang="en-US" dirty="0"/>
              <a:t>The groups are generally convened by one or two people, ideally an academic researcher and a community or health system partner who work with us at NLCAHR to develop a series of meetings that are hosted as webinars every year</a:t>
            </a:r>
          </a:p>
          <a:p>
            <a:endParaRPr lang="en-US" dirty="0"/>
          </a:p>
          <a:p>
            <a:r>
              <a:rPr lang="en-US" dirty="0"/>
              <a:t>Meetings can take many forms:</a:t>
            </a:r>
          </a:p>
          <a:p>
            <a:endParaRPr lang="en-US" dirty="0"/>
          </a:p>
          <a:p>
            <a:r>
              <a:rPr lang="en-US" dirty="0"/>
              <a:t>Presentations about research, community or health system practices, programs, policies,</a:t>
            </a:r>
          </a:p>
          <a:p>
            <a:r>
              <a:rPr lang="en-US" dirty="0"/>
              <a:t>Panel discussions or round tables on topics of interest</a:t>
            </a:r>
          </a:p>
          <a:p>
            <a:r>
              <a:rPr lang="en-US" dirty="0"/>
              <a:t>Journal clubs in which we circulate an article of interest and meet to discuss if</a:t>
            </a:r>
          </a:p>
          <a:p>
            <a:r>
              <a:rPr lang="en-US" dirty="0"/>
              <a:t>We’ve also welcomed a number of health system and government decision makers to use the groups as a way to announce or to get input on policies underway  in NL; including the provincial Towards Recovery Team, Harm Reduction approaches, the new social and economic well being policies.  We even had the REG on Aging provide insights and advice to the search committee establishing the Seniors Advocate role for the province.</a:t>
            </a:r>
          </a:p>
          <a:p>
            <a:endParaRPr lang="en-US" dirty="0"/>
          </a:p>
          <a:p>
            <a:r>
              <a:rPr lang="en-US" dirty="0"/>
              <a:t>Most recently, the groups have been stepping up as focus groups to directly inform research undertaken by CHRSP- providing expert advice, healthcare and government insights about the service landscape, local contextual information and patient perspectives</a:t>
            </a:r>
          </a:p>
          <a:p>
            <a:endParaRPr lang="en-US" dirty="0"/>
          </a:p>
        </p:txBody>
      </p:sp>
      <p:sp>
        <p:nvSpPr>
          <p:cNvPr id="4" name="Slide Number Placeholder 3"/>
          <p:cNvSpPr>
            <a:spLocks noGrp="1"/>
          </p:cNvSpPr>
          <p:nvPr>
            <p:ph type="sldNum" sz="quarter" idx="10"/>
          </p:nvPr>
        </p:nvSpPr>
        <p:spPr/>
        <p:txBody>
          <a:bodyPr/>
          <a:lstStyle/>
          <a:p>
            <a:fld id="{6E0FE702-5440-46EA-AF08-381C91F0E219}" type="slidenum">
              <a:rPr lang="en-US" smtClean="0"/>
              <a:t>10</a:t>
            </a:fld>
            <a:endParaRPr lang="en-US" dirty="0"/>
          </a:p>
        </p:txBody>
      </p:sp>
    </p:spTree>
    <p:extLst>
      <p:ext uri="{BB962C8B-B14F-4D97-AF65-F5344CB8AC3E}">
        <p14:creationId xmlns:p14="http://schemas.microsoft.com/office/powerpoint/2010/main" val="399773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r>
              <a:rPr lang="en-US" dirty="0"/>
              <a:t> These are the topics around which current groups are organized– new for this year are the </a:t>
            </a:r>
          </a:p>
          <a:p>
            <a:endParaRPr lang="en-US" dirty="0"/>
          </a:p>
          <a:p>
            <a:r>
              <a:rPr lang="en-US" dirty="0"/>
              <a:t>HHR and LHSS groups which were established to align with two of the priority themes identified by NLHS personnel and government policy makers as being priorities for a successful transformation of health services delivery in NL</a:t>
            </a:r>
          </a:p>
        </p:txBody>
      </p:sp>
    </p:spTree>
    <p:extLst>
      <p:ext uri="{BB962C8B-B14F-4D97-AF65-F5344CB8AC3E}">
        <p14:creationId xmlns:p14="http://schemas.microsoft.com/office/powerpoint/2010/main" val="388773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when you gather people from diverse backgrounds to center </a:t>
            </a:r>
            <a:r>
              <a:rPr lang="en-US" dirty="0" err="1"/>
              <a:t>conversatons</a:t>
            </a:r>
            <a:r>
              <a:rPr lang="en-US" dirty="0"/>
              <a:t> around important themes, a lot of interesting things happen.</a:t>
            </a:r>
          </a:p>
          <a:p>
            <a:endParaRPr lang="en-US" dirty="0"/>
          </a:p>
          <a:p>
            <a:r>
              <a:rPr lang="en-US" dirty="0"/>
              <a:t>Some of the many benefits and successes of the group are spelled out here, including the establishment of the provincial Aging Research Centre (ARC NL) by a working group of the REG on Aging and the establishment of some really cool community projects including the gardens at HMP and a volunteer organization that supports older adults who may need help walking or taking care of their canine companions</a:t>
            </a:r>
          </a:p>
          <a:p>
            <a:endParaRPr lang="en-US" dirty="0"/>
          </a:p>
          <a:p>
            <a:r>
              <a:rPr lang="en-US" dirty="0"/>
              <a:t>The groups have also done a lot of work in gathering and compiling resources about local research, programs and practices ; in particular we have published compendiums about arts and health and indigenous health in NL.</a:t>
            </a:r>
          </a:p>
          <a:p>
            <a:endParaRPr lang="en-US" dirty="0"/>
          </a:p>
          <a:p>
            <a:r>
              <a:rPr lang="en-US" dirty="0"/>
              <a:t>Social prescribing is a hot topic these days as we work to connect health and community care.  The REG on Arts and Health has been a tremendous proponent of Social Prescribing and made presentation to Health Accord NL to get this approach front and center in the minds of decision makers.</a:t>
            </a:r>
          </a:p>
          <a:p>
            <a:endParaRPr lang="en-US" dirty="0"/>
          </a:p>
          <a:p>
            <a:r>
              <a:rPr lang="en-US" dirty="0"/>
              <a:t>I am always happy to talk with anyone about this program– please reach out to me any </a:t>
            </a:r>
            <a:r>
              <a:rPr lang="en-US" dirty="0" err="1"/>
              <a:t>tme</a:t>
            </a:r>
            <a:r>
              <a:rPr lang="en-US" dirty="0"/>
              <a:t> you wish to learn more.</a:t>
            </a:r>
          </a:p>
          <a:p>
            <a:endParaRPr lang="en-US" dirty="0"/>
          </a:p>
          <a:p>
            <a:r>
              <a:rPr lang="en-US" dirty="0"/>
              <a:t>Will p[ass it over to Rick now to talk more about </a:t>
            </a:r>
            <a:r>
              <a:rPr lang="en-US" dirty="0" err="1"/>
              <a:t>transofrmaiton</a:t>
            </a:r>
            <a:r>
              <a:rPr lang="en-US" dirty="0"/>
              <a:t> planning and NLCAHR’s support for it.</a:t>
            </a:r>
          </a:p>
        </p:txBody>
      </p:sp>
      <p:sp>
        <p:nvSpPr>
          <p:cNvPr id="4" name="Slide Number Placeholder 3"/>
          <p:cNvSpPr>
            <a:spLocks noGrp="1"/>
          </p:cNvSpPr>
          <p:nvPr>
            <p:ph type="sldNum" sz="quarter" idx="5"/>
          </p:nvPr>
        </p:nvSpPr>
        <p:spPr/>
        <p:txBody>
          <a:bodyPr/>
          <a:lstStyle/>
          <a:p>
            <a:fld id="{6E0FE702-5440-46EA-AF08-381C91F0E219}" type="slidenum">
              <a:rPr lang="en-US" smtClean="0"/>
              <a:t>12</a:t>
            </a:fld>
            <a:endParaRPr lang="en-US" dirty="0"/>
          </a:p>
        </p:txBody>
      </p:sp>
    </p:spTree>
    <p:extLst>
      <p:ext uri="{BB962C8B-B14F-4D97-AF65-F5344CB8AC3E}">
        <p14:creationId xmlns:p14="http://schemas.microsoft.com/office/powerpoint/2010/main" val="122906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FE702-5440-46EA-AF08-381C91F0E219}" type="slidenum">
              <a:rPr lang="en-US" smtClean="0"/>
              <a:t>13</a:t>
            </a:fld>
            <a:endParaRPr lang="en-US" dirty="0"/>
          </a:p>
        </p:txBody>
      </p:sp>
    </p:spTree>
    <p:extLst>
      <p:ext uri="{BB962C8B-B14F-4D97-AF65-F5344CB8AC3E}">
        <p14:creationId xmlns:p14="http://schemas.microsoft.com/office/powerpoint/2010/main" val="95782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14</a:t>
            </a:fld>
            <a:endParaRPr lang="en-US" dirty="0"/>
          </a:p>
        </p:txBody>
      </p:sp>
    </p:spTree>
    <p:extLst>
      <p:ext uri="{BB962C8B-B14F-4D97-AF65-F5344CB8AC3E}">
        <p14:creationId xmlns:p14="http://schemas.microsoft.com/office/powerpoint/2010/main" val="236817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15</a:t>
            </a:fld>
            <a:endParaRPr lang="en-US" dirty="0"/>
          </a:p>
        </p:txBody>
      </p:sp>
    </p:spTree>
    <p:extLst>
      <p:ext uri="{BB962C8B-B14F-4D97-AF65-F5344CB8AC3E}">
        <p14:creationId xmlns:p14="http://schemas.microsoft.com/office/powerpoint/2010/main" val="278052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16</a:t>
            </a:fld>
            <a:endParaRPr lang="en-US" dirty="0"/>
          </a:p>
        </p:txBody>
      </p:sp>
    </p:spTree>
    <p:extLst>
      <p:ext uri="{BB962C8B-B14F-4D97-AF65-F5344CB8AC3E}">
        <p14:creationId xmlns:p14="http://schemas.microsoft.com/office/powerpoint/2010/main" val="252825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17</a:t>
            </a:fld>
            <a:endParaRPr lang="en-US" dirty="0"/>
          </a:p>
        </p:txBody>
      </p:sp>
    </p:spTree>
    <p:extLst>
      <p:ext uri="{BB962C8B-B14F-4D97-AF65-F5344CB8AC3E}">
        <p14:creationId xmlns:p14="http://schemas.microsoft.com/office/powerpoint/2010/main" val="293787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FE702-5440-46EA-AF08-381C91F0E219}" type="slidenum">
              <a:rPr lang="en-US" smtClean="0"/>
              <a:t>2</a:t>
            </a:fld>
            <a:endParaRPr lang="en-US" dirty="0"/>
          </a:p>
        </p:txBody>
      </p:sp>
    </p:spTree>
    <p:extLst>
      <p:ext uri="{BB962C8B-B14F-4D97-AF65-F5344CB8AC3E}">
        <p14:creationId xmlns:p14="http://schemas.microsoft.com/office/powerpoint/2010/main" val="110270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3</a:t>
            </a:fld>
            <a:endParaRPr lang="en-US" dirty="0"/>
          </a:p>
        </p:txBody>
      </p:sp>
    </p:spTree>
    <p:extLst>
      <p:ext uri="{BB962C8B-B14F-4D97-AF65-F5344CB8AC3E}">
        <p14:creationId xmlns:p14="http://schemas.microsoft.com/office/powerpoint/2010/main" val="143276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4</a:t>
            </a:fld>
            <a:endParaRPr lang="en-US" dirty="0"/>
          </a:p>
        </p:txBody>
      </p:sp>
    </p:spTree>
    <p:extLst>
      <p:ext uri="{BB962C8B-B14F-4D97-AF65-F5344CB8AC3E}">
        <p14:creationId xmlns:p14="http://schemas.microsoft.com/office/powerpoint/2010/main" val="185853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FE702-5440-46EA-AF08-381C91F0E219}" type="slidenum">
              <a:rPr lang="en-US" smtClean="0"/>
              <a:t>5</a:t>
            </a:fld>
            <a:endParaRPr lang="en-US" dirty="0"/>
          </a:p>
        </p:txBody>
      </p:sp>
    </p:spTree>
    <p:extLst>
      <p:ext uri="{BB962C8B-B14F-4D97-AF65-F5344CB8AC3E}">
        <p14:creationId xmlns:p14="http://schemas.microsoft.com/office/powerpoint/2010/main" val="166070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6</a:t>
            </a:fld>
            <a:endParaRPr lang="en-CA" dirty="0"/>
          </a:p>
        </p:txBody>
      </p:sp>
    </p:spTree>
    <p:extLst>
      <p:ext uri="{BB962C8B-B14F-4D97-AF65-F5344CB8AC3E}">
        <p14:creationId xmlns:p14="http://schemas.microsoft.com/office/powerpoint/2010/main" val="78527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7</a:t>
            </a:fld>
            <a:endParaRPr lang="en-CA" dirty="0"/>
          </a:p>
        </p:txBody>
      </p:sp>
    </p:spTree>
    <p:extLst>
      <p:ext uri="{BB962C8B-B14F-4D97-AF65-F5344CB8AC3E}">
        <p14:creationId xmlns:p14="http://schemas.microsoft.com/office/powerpoint/2010/main" val="228700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goal is an achievable outcome that is typically broad and long-term</a:t>
            </a:r>
          </a:p>
          <a:p>
            <a:r>
              <a:rPr lang="en-US" dirty="0"/>
              <a:t>objectives will help your employees understand exactly what you expect from them.</a:t>
            </a:r>
          </a:p>
          <a:p>
            <a:endParaRPr lang="en-US" dirty="0"/>
          </a:p>
          <a:p>
            <a:r>
              <a:rPr lang="en-US" dirty="0"/>
              <a:t>Primary research</a:t>
            </a:r>
            <a:r>
              <a:rPr lang="en-US" baseline="0" dirty="0"/>
              <a:t> means funding</a:t>
            </a:r>
          </a:p>
          <a:p>
            <a:r>
              <a:rPr lang="en-US" baseline="0" dirty="0"/>
              <a:t>Scoping review and reference lists as options</a:t>
            </a:r>
          </a:p>
          <a:p>
            <a:endParaRPr lang="en-US" baseline="0" dirty="0"/>
          </a:p>
          <a:p>
            <a:r>
              <a:rPr lang="en-US" baseline="0" dirty="0"/>
              <a:t>Evidence synthesis</a:t>
            </a:r>
          </a:p>
          <a:p>
            <a:r>
              <a:rPr lang="en-US" baseline="0" dirty="0"/>
              <a:t>Policy synthesis</a:t>
            </a:r>
          </a:p>
          <a:p>
            <a:r>
              <a:rPr lang="en-US" baseline="0" dirty="0"/>
              <a:t>Expert advice</a:t>
            </a:r>
          </a:p>
          <a:p>
            <a:r>
              <a:rPr lang="en-US" baseline="0" dirty="0"/>
              <a:t>Primary research: funding, clinical networks partnerships</a:t>
            </a:r>
            <a:endParaRPr lang="en-US" dirty="0"/>
          </a:p>
          <a:p>
            <a:endParaRPr lang="en-US" dirty="0"/>
          </a:p>
        </p:txBody>
      </p:sp>
      <p:sp>
        <p:nvSpPr>
          <p:cNvPr id="4" name="Slide Number Placeholder 3"/>
          <p:cNvSpPr>
            <a:spLocks noGrp="1"/>
          </p:cNvSpPr>
          <p:nvPr>
            <p:ph type="sldNum" sz="quarter" idx="10"/>
          </p:nvPr>
        </p:nvSpPr>
        <p:spPr/>
        <p:txBody>
          <a:bodyPr/>
          <a:lstStyle/>
          <a:p>
            <a:fld id="{A813E5B1-4065-4307-9B8A-509BB205BA58}" type="slidenum">
              <a:rPr lang="en-US" smtClean="0"/>
              <a:t>8</a:t>
            </a:fld>
            <a:endParaRPr lang="en-US" dirty="0"/>
          </a:p>
        </p:txBody>
      </p:sp>
    </p:spTree>
    <p:extLst>
      <p:ext uri="{BB962C8B-B14F-4D97-AF65-F5344CB8AC3E}">
        <p14:creationId xmlns:p14="http://schemas.microsoft.com/office/powerpoint/2010/main" val="289669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goal is an achievable outcome that is typically broad and long-term</a:t>
            </a:r>
          </a:p>
          <a:p>
            <a:r>
              <a:rPr lang="en-US" dirty="0"/>
              <a:t>objectives will help your employees understand exactly what you expect from them.</a:t>
            </a:r>
          </a:p>
          <a:p>
            <a:endParaRPr lang="en-US" dirty="0"/>
          </a:p>
          <a:p>
            <a:r>
              <a:rPr lang="en-US" dirty="0"/>
              <a:t>Primary research</a:t>
            </a:r>
            <a:r>
              <a:rPr lang="en-US" baseline="0" dirty="0"/>
              <a:t> means funding</a:t>
            </a:r>
          </a:p>
          <a:p>
            <a:r>
              <a:rPr lang="en-US" baseline="0" dirty="0"/>
              <a:t>Scoping review and reference lists as options</a:t>
            </a:r>
          </a:p>
          <a:p>
            <a:endParaRPr lang="en-US" baseline="0" dirty="0"/>
          </a:p>
          <a:p>
            <a:r>
              <a:rPr lang="en-US" baseline="0" dirty="0"/>
              <a:t>Evidence synthesis</a:t>
            </a:r>
          </a:p>
          <a:p>
            <a:r>
              <a:rPr lang="en-US" baseline="0" dirty="0"/>
              <a:t>Policy synthesis</a:t>
            </a:r>
          </a:p>
          <a:p>
            <a:r>
              <a:rPr lang="en-US" baseline="0" dirty="0"/>
              <a:t>Expert advice</a:t>
            </a:r>
          </a:p>
          <a:p>
            <a:r>
              <a:rPr lang="en-US" baseline="0" dirty="0"/>
              <a:t>Primary research: funding, clinical networks partnerships</a:t>
            </a:r>
            <a:endParaRPr lang="en-US" dirty="0"/>
          </a:p>
          <a:p>
            <a:endParaRPr lang="en-US" dirty="0"/>
          </a:p>
        </p:txBody>
      </p:sp>
      <p:sp>
        <p:nvSpPr>
          <p:cNvPr id="4" name="Slide Number Placeholder 3"/>
          <p:cNvSpPr>
            <a:spLocks noGrp="1"/>
          </p:cNvSpPr>
          <p:nvPr>
            <p:ph type="sldNum" sz="quarter" idx="10"/>
          </p:nvPr>
        </p:nvSpPr>
        <p:spPr/>
        <p:txBody>
          <a:bodyPr/>
          <a:lstStyle/>
          <a:p>
            <a:fld id="{A813E5B1-4065-4307-9B8A-509BB205BA58}" type="slidenum">
              <a:rPr lang="en-US" smtClean="0"/>
              <a:t>9</a:t>
            </a:fld>
            <a:endParaRPr lang="en-US" dirty="0"/>
          </a:p>
        </p:txBody>
      </p:sp>
    </p:spTree>
    <p:extLst>
      <p:ext uri="{BB962C8B-B14F-4D97-AF65-F5344CB8AC3E}">
        <p14:creationId xmlns:p14="http://schemas.microsoft.com/office/powerpoint/2010/main" val="397408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E28BA2-9035-40C6-A3AF-80002BAAA0AD}"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231076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EDF74-7A31-4A26-A07B-53D6627628AE}"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147591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0456C-B00C-4C47-8588-0902A8C50B01}"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84297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4C2EE-2004-48B2-B4E8-A5A8E9C84525}"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225333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ACDAF-7BBE-405B-9439-B42C6CB78330}"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145022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4D49E6-E781-4F58-93BD-DC2158C553FB}"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301833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9C42A0-9CD0-4292-9773-C0DDDEA0FC5F}" type="datetime1">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34295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1907F-5994-4FC6-800C-1DF5E98AEE93}"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10505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E4DC-5C0F-4BE7-9EDA-6A11BAAC615C}" type="datetime1">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91833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359C3A-D2EA-4CB8-8DEC-4E9902FB419A}"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47407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E9D04-47EF-451B-B897-5C7268E8B742}"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F11BE-2E90-438F-A6EA-CC65C12B2036}" type="slidenum">
              <a:rPr lang="en-US" smtClean="0"/>
              <a:t>‹#›</a:t>
            </a:fld>
            <a:endParaRPr lang="en-US" dirty="0"/>
          </a:p>
        </p:txBody>
      </p:sp>
    </p:spTree>
    <p:extLst>
      <p:ext uri="{BB962C8B-B14F-4D97-AF65-F5344CB8AC3E}">
        <p14:creationId xmlns:p14="http://schemas.microsoft.com/office/powerpoint/2010/main" val="125508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15D91-52B0-415E-9A40-B506F3D4EDDC}" type="datetime1">
              <a:rPr lang="en-US" smtClean="0"/>
              <a:t>11/15/2023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F11BE-2E90-438F-A6EA-CC65C12B2036}" type="slidenum">
              <a:rPr lang="en-US" smtClean="0"/>
              <a:t>‹#›</a:t>
            </a:fld>
            <a:endParaRPr lang="en-US" dirty="0"/>
          </a:p>
        </p:txBody>
      </p:sp>
    </p:spTree>
    <p:extLst>
      <p:ext uri="{BB962C8B-B14F-4D97-AF65-F5344CB8AC3E}">
        <p14:creationId xmlns:p14="http://schemas.microsoft.com/office/powerpoint/2010/main" val="392012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nlcahr.mun.ca/" TargetMode="External"/><Relationship Id="rId4" Type="http://schemas.openxmlformats.org/officeDocument/2006/relationships/hyperlink" Target="mailto:nlcahr@mun.c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061" y="0"/>
            <a:ext cx="5509302" cy="6858000"/>
          </a:xfrm>
          <a:solidFill>
            <a:schemeClr val="tx1"/>
          </a:solidFill>
        </p:spPr>
        <p:txBody>
          <a:bodyPr anchor="t">
            <a:noAutofit/>
          </a:bodyPr>
          <a:lstStyle/>
          <a:p>
            <a:pPr marL="457200" algn="l"/>
            <a:br>
              <a:rPr lang="en-US" sz="4800" dirty="0">
                <a:solidFill>
                  <a:srgbClr val="FFFF00"/>
                </a:solidFill>
                <a:effectLst>
                  <a:outerShdw blurRad="50800" dist="38100" dir="5400000" algn="t" rotWithShape="0">
                    <a:prstClr val="black">
                      <a:alpha val="40000"/>
                    </a:prstClr>
                  </a:outerShdw>
                </a:effectLst>
                <a:latin typeface="Gill Sans MT" panose="020B0502020104020203" pitchFamily="34" charset="0"/>
              </a:rPr>
            </a:br>
            <a:r>
              <a:rPr lang="en-US" sz="4800" dirty="0">
                <a:solidFill>
                  <a:srgbClr val="FFFF00"/>
                </a:solidFill>
                <a:effectLst>
                  <a:outerShdw blurRad="50800" dist="38100" dir="5400000" algn="t" rotWithShape="0">
                    <a:prstClr val="black">
                      <a:alpha val="40000"/>
                    </a:prstClr>
                  </a:outerShdw>
                </a:effectLst>
                <a:latin typeface="Gill Sans MT" panose="020B0502020104020203" pitchFamily="34" charset="0"/>
              </a:rPr>
              <a:t>Evidence</a:t>
            </a:r>
            <a:r>
              <a:rPr lang="en-US" sz="4800" dirty="0">
                <a:solidFill>
                  <a:srgbClr val="0070C0"/>
                </a:solidFill>
                <a:effectLst>
                  <a:outerShdw blurRad="50800" dist="38100" dir="5400000" algn="t" rotWithShape="0">
                    <a:prstClr val="black">
                      <a:alpha val="40000"/>
                    </a:prstClr>
                  </a:outerShdw>
                </a:effectLst>
                <a:latin typeface="Gill Sans MT" panose="020B0502020104020203" pitchFamily="34" charset="0"/>
              </a:rPr>
              <a:t> and </a:t>
            </a:r>
            <a:r>
              <a:rPr lang="en-US" sz="4800" dirty="0">
                <a:solidFill>
                  <a:srgbClr val="92D050"/>
                </a:solidFill>
                <a:effectLst>
                  <a:outerShdw blurRad="50800" dist="38100" dir="5400000" algn="t" rotWithShape="0">
                    <a:prstClr val="black">
                      <a:alpha val="40000"/>
                    </a:prstClr>
                  </a:outerShdw>
                </a:effectLst>
                <a:latin typeface="Gill Sans MT" panose="020B0502020104020203" pitchFamily="34" charset="0"/>
              </a:rPr>
              <a:t>Engagement</a:t>
            </a:r>
            <a:r>
              <a:rPr lang="en-US" sz="4800" dirty="0">
                <a:solidFill>
                  <a:srgbClr val="0070C0"/>
                </a:solidFill>
                <a:effectLst>
                  <a:outerShdw blurRad="50800" dist="38100" dir="5400000" algn="t" rotWithShape="0">
                    <a:prstClr val="black">
                      <a:alpha val="40000"/>
                    </a:prstClr>
                  </a:outerShdw>
                </a:effectLst>
                <a:latin typeface="Gill Sans MT" panose="020B0502020104020203" pitchFamily="34" charset="0"/>
              </a:rPr>
              <a:t> for Health System </a:t>
            </a:r>
            <a:r>
              <a:rPr lang="en-US" sz="4800" dirty="0">
                <a:solidFill>
                  <a:srgbClr val="61BBFF"/>
                </a:solidFill>
                <a:effectLst>
                  <a:outerShdw blurRad="50800" dist="38100" dir="5400000" algn="t" rotWithShape="0">
                    <a:prstClr val="black">
                      <a:alpha val="40000"/>
                    </a:prstClr>
                  </a:outerShdw>
                </a:effectLst>
                <a:latin typeface="Gill Sans MT" panose="020B0502020104020203" pitchFamily="34" charset="0"/>
              </a:rPr>
              <a:t>Transformation</a:t>
            </a:r>
            <a:r>
              <a:rPr lang="en-US" sz="4800" dirty="0">
                <a:solidFill>
                  <a:srgbClr val="0070C0"/>
                </a:solidFill>
                <a:effectLst>
                  <a:outerShdw blurRad="50800" dist="38100" dir="5400000" algn="t" rotWithShape="0">
                    <a:prstClr val="black">
                      <a:alpha val="40000"/>
                    </a:prstClr>
                  </a:outerShdw>
                </a:effectLst>
                <a:latin typeface="Gill Sans MT" panose="020B0502020104020203" pitchFamily="34" charset="0"/>
              </a:rPr>
              <a:t>: </a:t>
            </a:r>
            <a:br>
              <a:rPr lang="en-US" sz="4800" dirty="0">
                <a:solidFill>
                  <a:srgbClr val="0070C0"/>
                </a:solidFill>
                <a:effectLst>
                  <a:outerShdw blurRad="50800" dist="38100" dir="5400000" algn="t" rotWithShape="0">
                    <a:prstClr val="black">
                      <a:alpha val="40000"/>
                    </a:prstClr>
                  </a:outerShdw>
                </a:effectLst>
                <a:latin typeface="Gill Sans MT" panose="020B0502020104020203" pitchFamily="34" charset="0"/>
              </a:rPr>
            </a:br>
            <a:r>
              <a:rPr lang="en-US" sz="2000" dirty="0">
                <a:solidFill>
                  <a:schemeClr val="bg1"/>
                </a:solidFill>
                <a:effectLst>
                  <a:outerShdw blurRad="50800" dist="38100" dir="5400000" algn="t" rotWithShape="0">
                    <a:prstClr val="black">
                      <a:alpha val="40000"/>
                    </a:prstClr>
                  </a:outerShdw>
                </a:effectLst>
                <a:latin typeface="Gill Sans MT" panose="020B0502020104020203" pitchFamily="34" charset="0"/>
              </a:rPr>
              <a:t> NLCAHR’s Approach to Decision Support</a:t>
            </a:r>
            <a:br>
              <a:rPr lang="en-US" sz="2000" dirty="0">
                <a:solidFill>
                  <a:schemeClr val="bg1"/>
                </a:solidFill>
                <a:effectLst>
                  <a:outerShdw blurRad="50800" dist="38100" dir="5400000" algn="t" rotWithShape="0">
                    <a:prstClr val="black">
                      <a:alpha val="40000"/>
                    </a:prstClr>
                  </a:outerShdw>
                </a:effectLst>
                <a:latin typeface="Gill Sans MT" panose="020B0502020104020203" pitchFamily="34" charset="0"/>
              </a:rPr>
            </a:br>
            <a:r>
              <a:rPr lang="en-US" sz="2000" dirty="0">
                <a:solidFill>
                  <a:schemeClr val="bg1"/>
                </a:solidFill>
                <a:effectLst>
                  <a:outerShdw blurRad="50800" dist="38100" dir="5400000" algn="t" rotWithShape="0">
                    <a:prstClr val="black">
                      <a:alpha val="40000"/>
                    </a:prstClr>
                  </a:outerShdw>
                </a:effectLst>
                <a:latin typeface="Gill Sans MT" panose="020B0502020104020203" pitchFamily="34" charset="0"/>
              </a:rPr>
              <a:t> </a:t>
            </a:r>
            <a:r>
              <a:rPr lang="en-US" sz="1200" dirty="0">
                <a:solidFill>
                  <a:srgbClr val="FFC000"/>
                </a:solidFill>
                <a:effectLst>
                  <a:outerShdw blurRad="50800" dist="38100" dir="5400000" algn="t" rotWithShape="0">
                    <a:prstClr val="black">
                      <a:alpha val="40000"/>
                    </a:prstClr>
                  </a:outerShdw>
                </a:effectLst>
              </a:rPr>
              <a:t>Meeting with the Department of Health and Community Services</a:t>
            </a:r>
            <a:br>
              <a:rPr lang="en-US" sz="1200" dirty="0">
                <a:solidFill>
                  <a:srgbClr val="FFC000"/>
                </a:solidFill>
                <a:effectLst>
                  <a:outerShdw blurRad="50800" dist="38100" dir="5400000" algn="t" rotWithShape="0">
                    <a:prstClr val="black">
                      <a:alpha val="40000"/>
                    </a:prstClr>
                  </a:outerShdw>
                </a:effectLst>
              </a:rPr>
            </a:br>
            <a:r>
              <a:rPr lang="en-US" sz="1200" dirty="0">
                <a:solidFill>
                  <a:srgbClr val="FFC000"/>
                </a:solidFill>
                <a:effectLst>
                  <a:outerShdw blurRad="50800" dist="38100" dir="5400000" algn="t" rotWithShape="0">
                    <a:prstClr val="black">
                      <a:alpha val="40000"/>
                    </a:prstClr>
                  </a:outerShdw>
                </a:effectLst>
              </a:rPr>
              <a:t>  NOVEMBER 19 2023</a:t>
            </a:r>
          </a:p>
        </p:txBody>
      </p:sp>
      <p:pic>
        <p:nvPicPr>
          <p:cNvPr id="1026" name="Picture 2" descr="Battle Harbour Northern Lights, Labr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4" y="0"/>
            <a:ext cx="6839337"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0145" y="6323778"/>
            <a:ext cx="6280727" cy="307777"/>
          </a:xfrm>
          <a:prstGeom prst="rect">
            <a:avLst/>
          </a:prstGeom>
          <a:noFill/>
        </p:spPr>
        <p:txBody>
          <a:bodyPr wrap="square" rtlCol="0">
            <a:spAutoFit/>
          </a:bodyPr>
          <a:lstStyle/>
          <a:p>
            <a:r>
              <a:rPr lang="en-US" sz="1400" dirty="0">
                <a:solidFill>
                  <a:schemeClr val="bg2">
                    <a:lumMod val="90000"/>
                  </a:schemeClr>
                </a:solidFill>
                <a:latin typeface="+mj-lt"/>
              </a:rPr>
              <a:t>Battle Harbour Northern Lights Photo Credit Michael Winsor</a:t>
            </a:r>
          </a:p>
        </p:txBody>
      </p:sp>
      <p:pic>
        <p:nvPicPr>
          <p:cNvPr id="7" name="Picture 6"/>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52074" y="4065107"/>
            <a:ext cx="3888508" cy="2412560"/>
          </a:xfrm>
          <a:prstGeom prst="rect">
            <a:avLst/>
          </a:prstGeom>
        </p:spPr>
      </p:pic>
    </p:spTree>
    <p:extLst>
      <p:ext uri="{BB962C8B-B14F-4D97-AF65-F5344CB8AC3E}">
        <p14:creationId xmlns:p14="http://schemas.microsoft.com/office/powerpoint/2010/main" val="30722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515042"/>
            <a:ext cx="10773697" cy="931450"/>
            <a:chOff x="839191" y="2221326"/>
            <a:chExt cx="9840021" cy="931450"/>
          </a:xfrm>
        </p:grpSpPr>
        <p:sp>
          <p:nvSpPr>
            <p:cNvPr id="5" name="Rectangle 4"/>
            <p:cNvSpPr/>
            <p:nvPr/>
          </p:nvSpPr>
          <p:spPr>
            <a:xfrm>
              <a:off x="839191" y="2221326"/>
              <a:ext cx="9840021" cy="931450"/>
            </a:xfrm>
            <a:prstGeom prst="rect">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6" name="TextBox 5"/>
            <p:cNvSpPr txBox="1"/>
            <p:nvPr/>
          </p:nvSpPr>
          <p:spPr>
            <a:xfrm>
              <a:off x="839191" y="2221326"/>
              <a:ext cx="9840021" cy="931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Engagement | Rochelle Baker, Manager, Research Exchange</a:t>
              </a:r>
            </a:p>
            <a:p>
              <a:pPr lvl="0" algn="l" defTabSz="1244600">
                <a:lnSpc>
                  <a:spcPct val="90000"/>
                </a:lnSpc>
                <a:spcBef>
                  <a:spcPct val="0"/>
                </a:spcBef>
              </a:pPr>
              <a:r>
                <a:rPr lang="en-US" sz="1700" kern="1200" dirty="0"/>
                <a:t>	The Research Exchange Groups Program</a:t>
              </a:r>
            </a:p>
          </p:txBody>
        </p:sp>
      </p:grpSp>
      <p:sp>
        <p:nvSpPr>
          <p:cNvPr id="7" name="Oval 6"/>
          <p:cNvSpPr/>
          <p:nvPr/>
        </p:nvSpPr>
        <p:spPr>
          <a:xfrm>
            <a:off x="452415" y="608031"/>
            <a:ext cx="771570" cy="745471"/>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8" name="Picture 2" descr="Image result for people in a circl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0" y="1353502"/>
            <a:ext cx="5757683" cy="57824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97616" y="3018503"/>
            <a:ext cx="4962450" cy="193695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Research Exchange Groups</a:t>
            </a:r>
          </a:p>
        </p:txBody>
      </p:sp>
      <p:sp>
        <p:nvSpPr>
          <p:cNvPr id="10" name="Content Placeholder 2"/>
          <p:cNvSpPr txBox="1">
            <a:spLocks/>
          </p:cNvSpPr>
          <p:nvPr/>
        </p:nvSpPr>
        <p:spPr>
          <a:xfrm>
            <a:off x="5558875" y="2021097"/>
            <a:ext cx="6251831" cy="4292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8000"/>
              </a:lnSpc>
            </a:pPr>
            <a:r>
              <a:rPr lang="en-US" sz="2600" dirty="0"/>
              <a:t>Virtual forum to engage with community, exchange knowledge, build capacity </a:t>
            </a:r>
          </a:p>
          <a:p>
            <a:pPr>
              <a:lnSpc>
                <a:spcPct val="128000"/>
              </a:lnSpc>
            </a:pPr>
            <a:r>
              <a:rPr lang="en-US" sz="2600" dirty="0"/>
              <a:t>1800+ members: health and social system partners, community partners, patients and caregivers, university</a:t>
            </a:r>
          </a:p>
          <a:p>
            <a:pPr>
              <a:lnSpc>
                <a:spcPct val="128000"/>
              </a:lnSpc>
            </a:pPr>
            <a:r>
              <a:rPr lang="en-US" sz="2600" dirty="0"/>
              <a:t>Organized around applied health research themes </a:t>
            </a:r>
          </a:p>
          <a:p>
            <a:pPr>
              <a:lnSpc>
                <a:spcPct val="128000"/>
              </a:lnSpc>
            </a:pPr>
            <a:r>
              <a:rPr lang="en-US" sz="2600" dirty="0"/>
              <a:t>Respect for community knowledge/ lived experience</a:t>
            </a:r>
          </a:p>
          <a:p>
            <a:pPr>
              <a:lnSpc>
                <a:spcPct val="128000"/>
              </a:lnSpc>
            </a:pPr>
            <a:r>
              <a:rPr lang="en-US" sz="2600" dirty="0"/>
              <a:t>Open exchange: research, practice, programming, policy</a:t>
            </a:r>
          </a:p>
          <a:p>
            <a:pPr>
              <a:lnSpc>
                <a:spcPct val="128000"/>
              </a:lnSpc>
            </a:pPr>
            <a:r>
              <a:rPr lang="en-US" sz="2600" dirty="0"/>
              <a:t>All are welcome: members only need to bring their interest</a:t>
            </a:r>
          </a:p>
          <a:p>
            <a:pPr>
              <a:lnSpc>
                <a:spcPct val="128000"/>
              </a:lnSpc>
            </a:pPr>
            <a:r>
              <a:rPr lang="en-US" sz="2600" dirty="0"/>
              <a:t>New approach: focus groups to connect with CHRSP with potential to support NLHS projects</a:t>
            </a:r>
          </a:p>
          <a:p>
            <a:pPr marL="0" indent="0">
              <a:buNone/>
            </a:pPr>
            <a:endParaRPr lang="en-US" sz="2600" dirty="0"/>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354" y="5920055"/>
            <a:ext cx="1268125" cy="786787"/>
          </a:xfrm>
          <a:prstGeom prst="rect">
            <a:avLst/>
          </a:prstGeom>
        </p:spPr>
      </p:pic>
      <p:sp>
        <p:nvSpPr>
          <p:cNvPr id="12" name="Slide Number Placeholder 11"/>
          <p:cNvSpPr>
            <a:spLocks noGrp="1"/>
          </p:cNvSpPr>
          <p:nvPr>
            <p:ph type="sldNum" sz="quarter" idx="12"/>
          </p:nvPr>
        </p:nvSpPr>
        <p:spPr/>
        <p:txBody>
          <a:bodyPr/>
          <a:lstStyle/>
          <a:p>
            <a:fld id="{835F11BE-2E90-438F-A6EA-CC65C12B2036}" type="slidenum">
              <a:rPr lang="en-US" smtClean="0"/>
              <a:t>10</a:t>
            </a:fld>
            <a:endParaRPr lang="en-US" dirty="0"/>
          </a:p>
        </p:txBody>
      </p:sp>
    </p:spTree>
    <p:extLst>
      <p:ext uri="{BB962C8B-B14F-4D97-AF65-F5344CB8AC3E}">
        <p14:creationId xmlns:p14="http://schemas.microsoft.com/office/powerpoint/2010/main" val="196388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5781" y="6334325"/>
            <a:ext cx="2743200" cy="365125"/>
          </a:xfrm>
        </p:spPr>
        <p:txBody>
          <a:bodyPr/>
          <a:lstStyle/>
          <a:p>
            <a:fld id="{F38DF745-7D3F-47F4-83A3-874385CFAA69}" type="slidenum">
              <a:rPr lang="en-US" smtClean="0"/>
              <a:pPr/>
              <a:t>11</a:t>
            </a:fld>
            <a:endParaRPr lang="en-US" dirty="0"/>
          </a:p>
        </p:txBody>
      </p:sp>
      <p:sp>
        <p:nvSpPr>
          <p:cNvPr id="4" name="TextBox 3"/>
          <p:cNvSpPr txBox="1"/>
          <p:nvPr/>
        </p:nvSpPr>
        <p:spPr>
          <a:xfrm>
            <a:off x="1058835" y="2748601"/>
            <a:ext cx="10501820" cy="338554"/>
          </a:xfrm>
          <a:prstGeom prst="rect">
            <a:avLst/>
          </a:prstGeom>
          <a:noFill/>
        </p:spPr>
        <p:txBody>
          <a:bodyPr wrap="square" rtlCol="0">
            <a:spAutoFit/>
          </a:bodyPr>
          <a:lstStyle/>
          <a:p>
            <a:r>
              <a:rPr lang="en-US" sz="1600" dirty="0"/>
              <a:t>ADHD	               Aging                      Autism               Arts &amp; Health      Chronic Disease     Cost &amp; Value         Eating Disorders</a:t>
            </a:r>
          </a:p>
        </p:txBody>
      </p:sp>
      <p:grpSp>
        <p:nvGrpSpPr>
          <p:cNvPr id="60" name="Group 59"/>
          <p:cNvGrpSpPr/>
          <p:nvPr/>
        </p:nvGrpSpPr>
        <p:grpSpPr>
          <a:xfrm>
            <a:off x="838200" y="515042"/>
            <a:ext cx="10773697" cy="931450"/>
            <a:chOff x="839191" y="2221326"/>
            <a:chExt cx="9840021" cy="931450"/>
          </a:xfrm>
        </p:grpSpPr>
        <p:sp>
          <p:nvSpPr>
            <p:cNvPr id="61" name="Rectangle 60"/>
            <p:cNvSpPr/>
            <p:nvPr/>
          </p:nvSpPr>
          <p:spPr>
            <a:xfrm>
              <a:off x="839191" y="2221326"/>
              <a:ext cx="9840021" cy="931450"/>
            </a:xfrm>
            <a:prstGeom prst="rect">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62" name="TextBox 61"/>
            <p:cNvSpPr txBox="1"/>
            <p:nvPr/>
          </p:nvSpPr>
          <p:spPr>
            <a:xfrm>
              <a:off x="839191" y="2221326"/>
              <a:ext cx="9840021" cy="931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Engagement | Rochelle Baker, Manager, Research Exchange</a:t>
              </a:r>
            </a:p>
            <a:p>
              <a:pPr lvl="0" algn="l" defTabSz="1244600">
                <a:lnSpc>
                  <a:spcPct val="90000"/>
                </a:lnSpc>
                <a:spcBef>
                  <a:spcPct val="0"/>
                </a:spcBef>
              </a:pPr>
              <a:r>
                <a:rPr lang="en-US" sz="1700" kern="1200" dirty="0"/>
                <a:t>	The Research Exchange Groups Program</a:t>
              </a:r>
            </a:p>
          </p:txBody>
        </p:sp>
      </p:grpSp>
      <p:sp>
        <p:nvSpPr>
          <p:cNvPr id="63" name="Oval 62"/>
          <p:cNvSpPr/>
          <p:nvPr/>
        </p:nvSpPr>
        <p:spPr>
          <a:xfrm>
            <a:off x="452415" y="608031"/>
            <a:ext cx="771570" cy="745471"/>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71" y="1711972"/>
            <a:ext cx="10264117" cy="1125542"/>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70" y="3337769"/>
            <a:ext cx="10264117" cy="1125542"/>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38" y="4870230"/>
            <a:ext cx="10264117" cy="1125542"/>
          </a:xfrm>
          <a:prstGeom prst="rect">
            <a:avLst/>
          </a:prstGeom>
        </p:spPr>
      </p:pic>
      <p:sp>
        <p:nvSpPr>
          <p:cNvPr id="66" name="TextBox 65"/>
          <p:cNvSpPr txBox="1"/>
          <p:nvPr/>
        </p:nvSpPr>
        <p:spPr>
          <a:xfrm>
            <a:off x="672657" y="4334819"/>
            <a:ext cx="11274177" cy="338554"/>
          </a:xfrm>
          <a:prstGeom prst="rect">
            <a:avLst/>
          </a:prstGeom>
          <a:noFill/>
        </p:spPr>
        <p:txBody>
          <a:bodyPr wrap="square" rtlCol="0">
            <a:spAutoFit/>
          </a:bodyPr>
          <a:lstStyle/>
          <a:p>
            <a:r>
              <a:rPr lang="en-US" sz="1600" dirty="0"/>
              <a:t>Gender &amp; Sexuality    Global Health      Harm Reduction    </a:t>
            </a:r>
            <a:r>
              <a:rPr lang="en-US" sz="1600" b="1" dirty="0"/>
              <a:t>NEW! Health HR   </a:t>
            </a:r>
            <a:r>
              <a:rPr lang="en-US" sz="1600" dirty="0"/>
              <a:t>Hort. Therapy              HAIW</a:t>
            </a:r>
            <a:r>
              <a:rPr lang="en-US" sz="1600" baseline="30000" dirty="0"/>
              <a:t>1</a:t>
            </a:r>
            <a:r>
              <a:rPr lang="en-US" sz="1600" dirty="0"/>
              <a:t>               Indigenous Health</a:t>
            </a:r>
          </a:p>
        </p:txBody>
      </p:sp>
      <p:sp>
        <p:nvSpPr>
          <p:cNvPr id="67" name="TextBox 66"/>
          <p:cNvSpPr txBox="1"/>
          <p:nvPr/>
        </p:nvSpPr>
        <p:spPr>
          <a:xfrm>
            <a:off x="672656" y="5954986"/>
            <a:ext cx="11274177" cy="338554"/>
          </a:xfrm>
          <a:prstGeom prst="rect">
            <a:avLst/>
          </a:prstGeom>
          <a:noFill/>
        </p:spPr>
        <p:txBody>
          <a:bodyPr wrap="square" rtlCol="0">
            <a:spAutoFit/>
          </a:bodyPr>
          <a:lstStyle/>
          <a:p>
            <a:r>
              <a:rPr lang="en-US" sz="1600" b="1" dirty="0"/>
              <a:t>   NEW! LHSS            </a:t>
            </a:r>
            <a:r>
              <a:rPr lang="en-US" sz="1600" dirty="0"/>
              <a:t>Mental Health     Midwifery/Maternal      MF/ VH</a:t>
            </a:r>
            <a:r>
              <a:rPr lang="en-US" sz="1600" baseline="30000" dirty="0"/>
              <a:t>2</a:t>
            </a:r>
            <a:r>
              <a:rPr lang="en-US" sz="1600" dirty="0"/>
              <a:t>             Oral Health      Palliative/ EoL Care        Rural Health</a:t>
            </a:r>
          </a:p>
        </p:txBody>
      </p:sp>
      <p:sp>
        <p:nvSpPr>
          <p:cNvPr id="68" name="TextBox 67"/>
          <p:cNvSpPr txBox="1"/>
          <p:nvPr/>
        </p:nvSpPr>
        <p:spPr>
          <a:xfrm>
            <a:off x="672656" y="6347610"/>
            <a:ext cx="11274177" cy="338554"/>
          </a:xfrm>
          <a:prstGeom prst="rect">
            <a:avLst/>
          </a:prstGeom>
          <a:noFill/>
        </p:spPr>
        <p:txBody>
          <a:bodyPr wrap="square" rtlCol="0">
            <a:spAutoFit/>
          </a:bodyPr>
          <a:lstStyle/>
          <a:p>
            <a:r>
              <a:rPr lang="en-US" sz="1200" dirty="0"/>
              <a:t>1</a:t>
            </a:r>
            <a:r>
              <a:rPr lang="en-US" sz="1600" dirty="0"/>
              <a:t>. </a:t>
            </a:r>
            <a:r>
              <a:rPr lang="en-US" sz="1200" dirty="0"/>
              <a:t>Human Animal Interaction and Wellness  | 2. Military Families and Veterans Health</a:t>
            </a:r>
          </a:p>
        </p:txBody>
      </p:sp>
      <p:cxnSp>
        <p:nvCxnSpPr>
          <p:cNvPr id="8" name="Straight Connector 7"/>
          <p:cNvCxnSpPr/>
          <p:nvPr/>
        </p:nvCxnSpPr>
        <p:spPr>
          <a:xfrm>
            <a:off x="452415" y="6347610"/>
            <a:ext cx="90924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83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515042"/>
            <a:ext cx="10773697" cy="931450"/>
            <a:chOff x="839191" y="2221326"/>
            <a:chExt cx="9840021" cy="931450"/>
          </a:xfrm>
        </p:grpSpPr>
        <p:sp>
          <p:nvSpPr>
            <p:cNvPr id="5" name="Rectangle 4"/>
            <p:cNvSpPr/>
            <p:nvPr/>
          </p:nvSpPr>
          <p:spPr>
            <a:xfrm>
              <a:off x="839191" y="2221326"/>
              <a:ext cx="9840021" cy="931450"/>
            </a:xfrm>
            <a:prstGeom prst="rect">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6" name="TextBox 5"/>
            <p:cNvSpPr txBox="1"/>
            <p:nvPr/>
          </p:nvSpPr>
          <p:spPr>
            <a:xfrm>
              <a:off x="839191" y="2221326"/>
              <a:ext cx="9840021" cy="931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Engagement | Rochelle Baker, Manager, Research Exchange</a:t>
              </a:r>
            </a:p>
            <a:p>
              <a:pPr lvl="0" algn="l" defTabSz="1244600">
                <a:lnSpc>
                  <a:spcPct val="90000"/>
                </a:lnSpc>
                <a:spcBef>
                  <a:spcPct val="0"/>
                </a:spcBef>
              </a:pPr>
              <a:r>
                <a:rPr lang="en-US" sz="1700" kern="1200" dirty="0"/>
                <a:t>	The Research Exchange Groups Program</a:t>
              </a:r>
            </a:p>
          </p:txBody>
        </p:sp>
      </p:grpSp>
      <p:sp>
        <p:nvSpPr>
          <p:cNvPr id="7" name="Oval 6"/>
          <p:cNvSpPr/>
          <p:nvPr/>
        </p:nvSpPr>
        <p:spPr>
          <a:xfrm>
            <a:off x="452415" y="608031"/>
            <a:ext cx="771570" cy="745471"/>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Content Placeholder 2"/>
          <p:cNvSpPr txBox="1">
            <a:spLocks/>
          </p:cNvSpPr>
          <p:nvPr/>
        </p:nvSpPr>
        <p:spPr>
          <a:xfrm>
            <a:off x="1868723" y="1446492"/>
            <a:ext cx="8888319" cy="527498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8000"/>
              </a:lnSpc>
              <a:buNone/>
            </a:pPr>
            <a:r>
              <a:rPr lang="en-US" b="1" dirty="0">
                <a:solidFill>
                  <a:srgbClr val="00B0F0"/>
                </a:solidFill>
              </a:rPr>
              <a:t>Benefits and Successes:</a:t>
            </a:r>
          </a:p>
          <a:p>
            <a:pPr>
              <a:lnSpc>
                <a:spcPct val="128000"/>
              </a:lnSpc>
            </a:pPr>
            <a:r>
              <a:rPr lang="en-US" sz="2600" dirty="0"/>
              <a:t>Health System can seek advice and guidance from these groups: clinical practice, programs and policy initiatives, help with research, etc. Great way to share new plans, and inform task forces!</a:t>
            </a:r>
          </a:p>
          <a:p>
            <a:pPr>
              <a:lnSpc>
                <a:spcPct val="128000"/>
              </a:lnSpc>
            </a:pPr>
            <a:r>
              <a:rPr lang="en-US" sz="2600" dirty="0"/>
              <a:t>ARC-NL (Aging)</a:t>
            </a:r>
          </a:p>
          <a:p>
            <a:pPr>
              <a:lnSpc>
                <a:spcPct val="128000"/>
              </a:lnSpc>
            </a:pPr>
            <a:r>
              <a:rPr lang="en-US" sz="2600" dirty="0"/>
              <a:t>Support for Community Programs and Community Research: </a:t>
            </a:r>
          </a:p>
          <a:p>
            <a:pPr lvl="1">
              <a:lnSpc>
                <a:spcPct val="128000"/>
              </a:lnSpc>
            </a:pPr>
            <a:r>
              <a:rPr lang="en-US" sz="2200" dirty="0"/>
              <a:t>Programs: Phoenix Garden at HMP (Hort. Therapy) ElderDog (HAIW)</a:t>
            </a:r>
          </a:p>
          <a:p>
            <a:pPr lvl="1">
              <a:lnSpc>
                <a:spcPct val="128000"/>
              </a:lnSpc>
            </a:pPr>
            <a:r>
              <a:rPr lang="en-US" sz="2200" dirty="0"/>
              <a:t>Research: Quadrangle (GSH), Planned Parenthood (MMH), CFY (Harm Reduction)</a:t>
            </a:r>
          </a:p>
          <a:p>
            <a:pPr>
              <a:lnSpc>
                <a:spcPct val="128000"/>
              </a:lnSpc>
            </a:pPr>
            <a:r>
              <a:rPr lang="en-US" sz="2600" dirty="0"/>
              <a:t>Resources: Engage &amp; Connect, Compendiums on Indigenous Health/ Arts and Health</a:t>
            </a:r>
          </a:p>
          <a:p>
            <a:pPr>
              <a:lnSpc>
                <a:spcPct val="128000"/>
              </a:lnSpc>
            </a:pPr>
            <a:r>
              <a:rPr lang="en-US" sz="2600" dirty="0"/>
              <a:t>Social Prescribing presentations to Health Accord NL</a:t>
            </a:r>
          </a:p>
          <a:p>
            <a:pPr>
              <a:lnSpc>
                <a:spcPct val="128000"/>
              </a:lnSpc>
            </a:pPr>
            <a:r>
              <a:rPr lang="en-US" sz="2600" dirty="0"/>
              <a:t>Networking and Connections</a:t>
            </a:r>
          </a:p>
          <a:p>
            <a:pPr>
              <a:lnSpc>
                <a:spcPct val="128000"/>
              </a:lnSpc>
            </a:pPr>
            <a:r>
              <a:rPr lang="en-US" sz="2600" dirty="0"/>
              <a:t>Research Capacity</a:t>
            </a:r>
          </a:p>
          <a:p>
            <a:pPr>
              <a:lnSpc>
                <a:spcPct val="128000"/>
              </a:lnSpc>
            </a:pPr>
            <a:r>
              <a:rPr lang="en-US" sz="2600" dirty="0"/>
              <a:t>CHRSP Research: Focus Groups</a:t>
            </a: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618" y="5610966"/>
            <a:ext cx="1764105" cy="1094509"/>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12</a:t>
            </a:fld>
            <a:endParaRPr lang="en-US" dirty="0"/>
          </a:p>
        </p:txBody>
      </p:sp>
    </p:spTree>
    <p:extLst>
      <p:ext uri="{BB962C8B-B14F-4D97-AF65-F5344CB8AC3E}">
        <p14:creationId xmlns:p14="http://schemas.microsoft.com/office/powerpoint/2010/main" val="409413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918857" y="1515993"/>
            <a:ext cx="11087613" cy="48403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8000"/>
              </a:lnSpc>
              <a:spcBef>
                <a:spcPts val="0"/>
              </a:spcBef>
              <a:buNone/>
            </a:pPr>
            <a:r>
              <a:rPr lang="en-US" sz="3200" b="1" dirty="0"/>
              <a:t>Step 1: What’s Urgent?</a:t>
            </a:r>
          </a:p>
          <a:p>
            <a:pPr marL="0" indent="0">
              <a:lnSpc>
                <a:spcPct val="128000"/>
              </a:lnSpc>
              <a:spcBef>
                <a:spcPts val="0"/>
              </a:spcBef>
              <a:buNone/>
            </a:pPr>
            <a:r>
              <a:rPr lang="en-US" sz="2600" i="1" dirty="0">
                <a:solidFill>
                  <a:srgbClr val="0070C0"/>
                </a:solidFill>
              </a:rPr>
              <a:t>After the release of Health Accord NL final report, NLCAHR asked the transition planning team what was urgent. Their answer? “Integrating services across geographic zones” </a:t>
            </a:r>
          </a:p>
          <a:p>
            <a:pPr>
              <a:lnSpc>
                <a:spcPct val="128000"/>
              </a:lnSpc>
              <a:spcBef>
                <a:spcPts val="0"/>
              </a:spcBef>
            </a:pPr>
            <a:r>
              <a:rPr lang="en-US" sz="2600" dirty="0">
                <a:solidFill>
                  <a:srgbClr val="0070C0"/>
                </a:solidFill>
              </a:rPr>
              <a:t>NLCAHR Experts Exchange </a:t>
            </a:r>
            <a:r>
              <a:rPr lang="en-US" sz="2600" dirty="0"/>
              <a:t>organized for September 2022 with experts:</a:t>
            </a:r>
          </a:p>
          <a:p>
            <a:pPr lvl="1">
              <a:lnSpc>
                <a:spcPct val="128000"/>
              </a:lnSpc>
              <a:spcBef>
                <a:spcPts val="0"/>
              </a:spcBef>
            </a:pPr>
            <a:r>
              <a:rPr lang="en-US" sz="2200" dirty="0"/>
              <a:t>Dr. Jean Louis Denis, Canada Research Chair, Governance &amp; Transformation of Health Organizations</a:t>
            </a:r>
          </a:p>
          <a:p>
            <a:pPr lvl="1">
              <a:lnSpc>
                <a:spcPct val="128000"/>
              </a:lnSpc>
              <a:spcBef>
                <a:spcPts val="0"/>
              </a:spcBef>
            </a:pPr>
            <a:r>
              <a:rPr lang="en-US" sz="2200" dirty="0"/>
              <a:t>Dr. Anne Snowdon, Chief Scientific Research Officer, Healthcare Info. &amp; Management Systems Society</a:t>
            </a:r>
          </a:p>
          <a:p>
            <a:pPr lvl="1">
              <a:lnSpc>
                <a:spcPct val="128000"/>
              </a:lnSpc>
              <a:spcBef>
                <a:spcPts val="0"/>
              </a:spcBef>
            </a:pPr>
            <a:r>
              <a:rPr lang="en-US" sz="2200" dirty="0"/>
              <a:t>Dr. Victor Maddalena, Healthcare Governance and Organization, Memorial University</a:t>
            </a:r>
          </a:p>
          <a:p>
            <a:pPr>
              <a:lnSpc>
                <a:spcPct val="128000"/>
              </a:lnSpc>
              <a:spcBef>
                <a:spcPts val="0"/>
              </a:spcBef>
            </a:pPr>
            <a:r>
              <a:rPr lang="en-US" sz="2600" dirty="0">
                <a:solidFill>
                  <a:srgbClr val="0070C0"/>
                </a:solidFill>
              </a:rPr>
              <a:t>The Exchange: </a:t>
            </a:r>
            <a:r>
              <a:rPr lang="en-US" sz="2600" dirty="0"/>
              <a:t>NL transition team asked experts about evidence for “integrating mechanisms” to meet a dual challenge: (a) integrating health services across five geographical zones and (b) establishing standards for programs, approaches, and access.</a:t>
            </a:r>
            <a:r>
              <a:rPr lang="en-US" sz="2600" b="1" dirty="0"/>
              <a:t> </a:t>
            </a:r>
          </a:p>
          <a:p>
            <a:pPr>
              <a:lnSpc>
                <a:spcPct val="128000"/>
              </a:lnSpc>
              <a:spcBef>
                <a:spcPts val="0"/>
              </a:spcBef>
            </a:pPr>
            <a:r>
              <a:rPr lang="en-US" sz="2600" dirty="0">
                <a:solidFill>
                  <a:srgbClr val="0070C0"/>
                </a:solidFill>
              </a:rPr>
              <a:t>The Result: </a:t>
            </a:r>
            <a:r>
              <a:rPr lang="en-US" sz="2600" dirty="0"/>
              <a:t>NLCAHR produced a detailed report with the experts’ answers to targeted questions about health services integration, experts’ suggestions about proposed governance and organizational planning, and a list of local contextual issues to consider. </a:t>
            </a:r>
          </a:p>
          <a:p>
            <a:pPr marL="0" indent="0">
              <a:lnSpc>
                <a:spcPct val="128000"/>
              </a:lnSpc>
              <a:spcBef>
                <a:spcPts val="0"/>
              </a:spcBef>
              <a:buNone/>
            </a:pPr>
            <a:endParaRPr lang="en-US" sz="2600" dirty="0"/>
          </a:p>
        </p:txBody>
      </p:sp>
      <p:grpSp>
        <p:nvGrpSpPr>
          <p:cNvPr id="8" name="Group 7"/>
          <p:cNvGrpSpPr/>
          <p:nvPr/>
        </p:nvGrpSpPr>
        <p:grpSpPr>
          <a:xfrm>
            <a:off x="928795" y="440910"/>
            <a:ext cx="10244955" cy="1040182"/>
            <a:chOff x="442890" y="694011"/>
            <a:chExt cx="10244955" cy="1040182"/>
          </a:xfrm>
        </p:grpSpPr>
        <p:sp>
          <p:nvSpPr>
            <p:cNvPr id="9" name="Rectangle 8"/>
            <p:cNvSpPr/>
            <p:nvPr/>
          </p:nvSpPr>
          <p:spPr>
            <a:xfrm>
              <a:off x="442890" y="694011"/>
              <a:ext cx="10155505" cy="1040182"/>
            </a:xfrm>
            <a:prstGeom prst="rect">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0" name="TextBox 9"/>
            <p:cNvSpPr txBox="1"/>
            <p:nvPr/>
          </p:nvSpPr>
          <p:spPr>
            <a:xfrm>
              <a:off x="532340" y="694011"/>
              <a:ext cx="10155505" cy="1040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Support for Health System Transformation | Dr. Rick Audas </a:t>
              </a:r>
            </a:p>
            <a:p>
              <a:pPr lvl="0" algn="l" defTabSz="1244600">
                <a:lnSpc>
                  <a:spcPct val="90000"/>
                </a:lnSpc>
                <a:spcBef>
                  <a:spcPct val="0"/>
                </a:spcBef>
              </a:pPr>
              <a:r>
                <a:rPr lang="en-US" sz="1700" kern="1200" dirty="0"/>
                <a:t>Working with NLHS to Support Decisions</a:t>
              </a:r>
            </a:p>
          </p:txBody>
        </p:sp>
      </p:grpSp>
      <p:sp>
        <p:nvSpPr>
          <p:cNvPr id="12" name="Oval 11"/>
          <p:cNvSpPr/>
          <p:nvPr/>
        </p:nvSpPr>
        <p:spPr>
          <a:xfrm>
            <a:off x="534323" y="550338"/>
            <a:ext cx="769068" cy="781569"/>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120" y="5917564"/>
            <a:ext cx="1295726" cy="803911"/>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13</a:t>
            </a:fld>
            <a:endParaRPr lang="en-US" dirty="0"/>
          </a:p>
        </p:txBody>
      </p:sp>
    </p:spTree>
    <p:extLst>
      <p:ext uri="{BB962C8B-B14F-4D97-AF65-F5344CB8AC3E}">
        <p14:creationId xmlns:p14="http://schemas.microsoft.com/office/powerpoint/2010/main" val="172228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89649" y="1481092"/>
            <a:ext cx="10840717" cy="484035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8000"/>
              </a:lnSpc>
              <a:spcBef>
                <a:spcPts val="0"/>
              </a:spcBef>
              <a:buNone/>
            </a:pPr>
            <a:r>
              <a:rPr lang="en-US" sz="3200" b="1" dirty="0"/>
              <a:t>Steps 2, 3, and 4 </a:t>
            </a:r>
          </a:p>
          <a:p>
            <a:pPr marL="0" indent="0">
              <a:lnSpc>
                <a:spcPct val="128000"/>
              </a:lnSpc>
              <a:spcBef>
                <a:spcPts val="0"/>
              </a:spcBef>
              <a:buNone/>
            </a:pPr>
            <a:r>
              <a:rPr lang="en-US" sz="3200" b="1" dirty="0"/>
              <a:t>Identifying Key Research Themes, Prioritizing, Collaborating </a:t>
            </a:r>
          </a:p>
          <a:p>
            <a:pPr marL="0" indent="0">
              <a:lnSpc>
                <a:spcPct val="128000"/>
              </a:lnSpc>
              <a:spcBef>
                <a:spcPts val="0"/>
              </a:spcBef>
              <a:buNone/>
            </a:pPr>
            <a:endParaRPr lang="en-US" sz="3200" b="1" dirty="0">
              <a:solidFill>
                <a:srgbClr val="0070C0"/>
              </a:solidFill>
            </a:endParaRPr>
          </a:p>
          <a:p>
            <a:pPr marL="0" indent="0">
              <a:lnSpc>
                <a:spcPct val="128000"/>
              </a:lnSpc>
              <a:spcBef>
                <a:spcPts val="0"/>
              </a:spcBef>
              <a:buNone/>
            </a:pPr>
            <a:r>
              <a:rPr lang="en-US" sz="2600" dirty="0">
                <a:solidFill>
                  <a:srgbClr val="0070C0"/>
                </a:solidFill>
              </a:rPr>
              <a:t>2. February 2023 | Pre-Consultation with four former RHAs and two government departments</a:t>
            </a:r>
          </a:p>
          <a:p>
            <a:pPr>
              <a:lnSpc>
                <a:spcPct val="128000"/>
              </a:lnSpc>
              <a:spcBef>
                <a:spcPts val="0"/>
              </a:spcBef>
            </a:pPr>
            <a:r>
              <a:rPr lang="en-US" sz="2600" dirty="0"/>
              <a:t>Confirmed the new suite of CHRSP decision support products</a:t>
            </a:r>
          </a:p>
          <a:p>
            <a:pPr>
              <a:lnSpc>
                <a:spcPct val="128000"/>
              </a:lnSpc>
              <a:spcBef>
                <a:spcPts val="0"/>
              </a:spcBef>
            </a:pPr>
            <a:r>
              <a:rPr lang="en-US" sz="2600" dirty="0"/>
              <a:t>Yielded a thematic list of key research areas for the start of the transformation process</a:t>
            </a:r>
          </a:p>
          <a:p>
            <a:pPr marL="0" indent="0">
              <a:lnSpc>
                <a:spcPct val="128000"/>
              </a:lnSpc>
              <a:spcBef>
                <a:spcPts val="0"/>
              </a:spcBef>
              <a:buNone/>
            </a:pPr>
            <a:r>
              <a:rPr lang="en-US" sz="2600" dirty="0">
                <a:solidFill>
                  <a:srgbClr val="0070C0"/>
                </a:solidFill>
              </a:rPr>
              <a:t>3. March 2023 | Priority-Setting Meeting </a:t>
            </a:r>
          </a:p>
          <a:p>
            <a:pPr>
              <a:lnSpc>
                <a:spcPct val="128000"/>
              </a:lnSpc>
              <a:spcBef>
                <a:spcPts val="0"/>
              </a:spcBef>
            </a:pPr>
            <a:r>
              <a:rPr lang="en-US" sz="2600" dirty="0"/>
              <a:t>CHRSP partners gathered to assess and prioritize research themes for CHRSP support</a:t>
            </a:r>
          </a:p>
          <a:p>
            <a:pPr>
              <a:lnSpc>
                <a:spcPct val="128000"/>
              </a:lnSpc>
              <a:spcBef>
                <a:spcPts val="0"/>
              </a:spcBef>
            </a:pPr>
            <a:r>
              <a:rPr lang="en-US" sz="2600" dirty="0"/>
              <a:t>Four key themes were prioritized equally: HHR, LHSS, Care of Older Adults, Communications</a:t>
            </a:r>
          </a:p>
          <a:p>
            <a:pPr marL="0" indent="0">
              <a:lnSpc>
                <a:spcPct val="128000"/>
              </a:lnSpc>
              <a:spcBef>
                <a:spcPts val="0"/>
              </a:spcBef>
              <a:buNone/>
            </a:pPr>
            <a:r>
              <a:rPr lang="en-US" sz="2600" dirty="0">
                <a:solidFill>
                  <a:srgbClr val="0070C0"/>
                </a:solidFill>
              </a:rPr>
              <a:t>4. May 2023 | Started Collaborating with NLHS Executive Team</a:t>
            </a:r>
          </a:p>
          <a:p>
            <a:pPr>
              <a:lnSpc>
                <a:spcPct val="128000"/>
              </a:lnSpc>
              <a:spcBef>
                <a:spcPts val="0"/>
              </a:spcBef>
            </a:pPr>
            <a:r>
              <a:rPr lang="en-US" sz="2600" dirty="0"/>
              <a:t>Met with and are continuing to meet with NLHS Transformation VPs and Research/Innovation Team</a:t>
            </a:r>
          </a:p>
          <a:p>
            <a:pPr>
              <a:lnSpc>
                <a:spcPct val="128000"/>
              </a:lnSpc>
              <a:spcBef>
                <a:spcPts val="0"/>
              </a:spcBef>
            </a:pPr>
            <a:r>
              <a:rPr lang="en-US" sz="2600" dirty="0"/>
              <a:t>Work in progress to determine effective collaboration pathways</a:t>
            </a:r>
          </a:p>
        </p:txBody>
      </p:sp>
      <p:grpSp>
        <p:nvGrpSpPr>
          <p:cNvPr id="8" name="Group 7"/>
          <p:cNvGrpSpPr/>
          <p:nvPr/>
        </p:nvGrpSpPr>
        <p:grpSpPr>
          <a:xfrm>
            <a:off x="928795" y="440910"/>
            <a:ext cx="10244955" cy="1040182"/>
            <a:chOff x="442890" y="694011"/>
            <a:chExt cx="10244955" cy="1040182"/>
          </a:xfrm>
        </p:grpSpPr>
        <p:sp>
          <p:nvSpPr>
            <p:cNvPr id="9" name="Rectangle 8"/>
            <p:cNvSpPr/>
            <p:nvPr/>
          </p:nvSpPr>
          <p:spPr>
            <a:xfrm>
              <a:off x="442890" y="694011"/>
              <a:ext cx="10155505" cy="1040182"/>
            </a:xfrm>
            <a:prstGeom prst="rect">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0" name="TextBox 9"/>
            <p:cNvSpPr txBox="1"/>
            <p:nvPr/>
          </p:nvSpPr>
          <p:spPr>
            <a:xfrm>
              <a:off x="532340" y="694011"/>
              <a:ext cx="10155505" cy="1040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Support for Health System Transformation | Dr. Rick Audas </a:t>
              </a:r>
            </a:p>
            <a:p>
              <a:pPr lvl="0" algn="l" defTabSz="1244600">
                <a:lnSpc>
                  <a:spcPct val="90000"/>
                </a:lnSpc>
                <a:spcBef>
                  <a:spcPct val="0"/>
                </a:spcBef>
              </a:pPr>
              <a:r>
                <a:rPr lang="en-US" sz="1700" kern="1200" dirty="0"/>
                <a:t>Working with NLHS to Support Decisions</a:t>
              </a:r>
            </a:p>
          </p:txBody>
        </p:sp>
      </p:grpSp>
      <p:sp>
        <p:nvSpPr>
          <p:cNvPr id="12" name="Oval 11"/>
          <p:cNvSpPr/>
          <p:nvPr/>
        </p:nvSpPr>
        <p:spPr>
          <a:xfrm>
            <a:off x="534323" y="550338"/>
            <a:ext cx="769068" cy="781569"/>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5458" y="5763491"/>
            <a:ext cx="1764105" cy="1094509"/>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14</a:t>
            </a:fld>
            <a:endParaRPr lang="en-US" dirty="0"/>
          </a:p>
        </p:txBody>
      </p:sp>
    </p:spTree>
    <p:extLst>
      <p:ext uri="{BB962C8B-B14F-4D97-AF65-F5344CB8AC3E}">
        <p14:creationId xmlns:p14="http://schemas.microsoft.com/office/powerpoint/2010/main" val="321475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849283" y="1590520"/>
            <a:ext cx="10840717" cy="484035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8000"/>
              </a:lnSpc>
              <a:spcBef>
                <a:spcPts val="0"/>
              </a:spcBef>
              <a:buNone/>
            </a:pPr>
            <a:r>
              <a:rPr lang="en-US" sz="3200" b="1" dirty="0"/>
              <a:t>Where are we now?</a:t>
            </a:r>
          </a:p>
          <a:p>
            <a:pPr>
              <a:lnSpc>
                <a:spcPct val="128000"/>
              </a:lnSpc>
              <a:spcBef>
                <a:spcPts val="0"/>
              </a:spcBef>
            </a:pPr>
            <a:r>
              <a:rPr lang="en-US" sz="2400" dirty="0">
                <a:solidFill>
                  <a:srgbClr val="0070C0"/>
                </a:solidFill>
              </a:rPr>
              <a:t>Established two new Research Exchange Groups: HHR and LHSS</a:t>
            </a:r>
          </a:p>
          <a:p>
            <a:pPr>
              <a:lnSpc>
                <a:spcPct val="128000"/>
              </a:lnSpc>
              <a:spcBef>
                <a:spcPts val="0"/>
              </a:spcBef>
            </a:pPr>
            <a:r>
              <a:rPr lang="en-US" sz="2400" dirty="0">
                <a:solidFill>
                  <a:srgbClr val="0070C0"/>
                </a:solidFill>
              </a:rPr>
              <a:t>Completed Rapid Decision Support (and got great feedback!)</a:t>
            </a:r>
          </a:p>
          <a:p>
            <a:pPr lvl="1">
              <a:lnSpc>
                <a:spcPct val="128000"/>
              </a:lnSpc>
              <a:spcBef>
                <a:spcPts val="0"/>
              </a:spcBef>
            </a:pPr>
            <a:r>
              <a:rPr lang="en-US" sz="2200" dirty="0"/>
              <a:t>Outpatient Pathways for Joint Arthroplasty Sept 2023</a:t>
            </a:r>
          </a:p>
          <a:p>
            <a:pPr lvl="1">
              <a:lnSpc>
                <a:spcPct val="128000"/>
              </a:lnSpc>
              <a:spcBef>
                <a:spcPts val="0"/>
              </a:spcBef>
            </a:pPr>
            <a:r>
              <a:rPr lang="en-US" sz="2200" dirty="0"/>
              <a:t>Patient Selection for Joint Arthroplasty Sept 2023</a:t>
            </a:r>
          </a:p>
          <a:p>
            <a:pPr lvl="1">
              <a:lnSpc>
                <a:spcPct val="128000"/>
              </a:lnSpc>
              <a:spcBef>
                <a:spcPts val="0"/>
              </a:spcBef>
            </a:pPr>
            <a:r>
              <a:rPr lang="en-US" sz="2200" dirty="0"/>
              <a:t>Wellness Networks June 2023 </a:t>
            </a:r>
          </a:p>
          <a:p>
            <a:pPr lvl="1">
              <a:lnSpc>
                <a:spcPct val="128000"/>
              </a:lnSpc>
              <a:spcBef>
                <a:spcPts val="0"/>
              </a:spcBef>
            </a:pPr>
            <a:r>
              <a:rPr lang="en-US" sz="2200" dirty="0"/>
              <a:t>Primary Care Teams- Snapshot Report (jurisdictional scan)</a:t>
            </a:r>
          </a:p>
          <a:p>
            <a:pPr lvl="1">
              <a:lnSpc>
                <a:spcPct val="128000"/>
              </a:lnSpc>
              <a:spcBef>
                <a:spcPts val="0"/>
              </a:spcBef>
            </a:pPr>
            <a:r>
              <a:rPr lang="en-US" sz="2200" dirty="0"/>
              <a:t>RDS on Primary Care Teams: Panel Size</a:t>
            </a:r>
          </a:p>
          <a:p>
            <a:pPr lvl="1">
              <a:lnSpc>
                <a:spcPct val="128000"/>
              </a:lnSpc>
              <a:spcBef>
                <a:spcPts val="0"/>
              </a:spcBef>
            </a:pPr>
            <a:r>
              <a:rPr lang="en-US" sz="2200" dirty="0"/>
              <a:t>RDS on Primary Care Teams: Appointment Length</a:t>
            </a:r>
          </a:p>
          <a:p>
            <a:pPr marL="457200" lvl="1" indent="0">
              <a:lnSpc>
                <a:spcPct val="128000"/>
              </a:lnSpc>
              <a:spcBef>
                <a:spcPts val="0"/>
              </a:spcBef>
              <a:buNone/>
            </a:pPr>
            <a:endParaRPr lang="en-US" sz="2200" dirty="0"/>
          </a:p>
          <a:p>
            <a:pPr>
              <a:lnSpc>
                <a:spcPct val="128000"/>
              </a:lnSpc>
              <a:spcBef>
                <a:spcPts val="0"/>
              </a:spcBef>
            </a:pPr>
            <a:r>
              <a:rPr lang="en-US" sz="2400" dirty="0">
                <a:solidFill>
                  <a:srgbClr val="0070C0"/>
                </a:solidFill>
              </a:rPr>
              <a:t>Current collaboration and work in progress:</a:t>
            </a:r>
          </a:p>
          <a:p>
            <a:pPr lvl="1">
              <a:lnSpc>
                <a:spcPct val="128000"/>
              </a:lnSpc>
              <a:spcBef>
                <a:spcPts val="0"/>
              </a:spcBef>
            </a:pPr>
            <a:r>
              <a:rPr lang="en-US" sz="2200" dirty="0"/>
              <a:t>RDS on Rural/ Remote Point of Care Testing</a:t>
            </a:r>
          </a:p>
          <a:p>
            <a:pPr lvl="1">
              <a:lnSpc>
                <a:spcPct val="128000"/>
              </a:lnSpc>
              <a:spcBef>
                <a:spcPts val="0"/>
              </a:spcBef>
            </a:pPr>
            <a:r>
              <a:rPr lang="en-US" sz="2200" dirty="0"/>
              <a:t>RDS on Whole System Navigators</a:t>
            </a:r>
          </a:p>
          <a:p>
            <a:pPr lvl="1">
              <a:lnSpc>
                <a:spcPct val="128000"/>
              </a:lnSpc>
              <a:spcBef>
                <a:spcPts val="0"/>
              </a:spcBef>
            </a:pPr>
            <a:r>
              <a:rPr lang="en-US" sz="2200" dirty="0"/>
              <a:t>RDS on Surgical Services</a:t>
            </a:r>
          </a:p>
          <a:p>
            <a:pPr lvl="1">
              <a:lnSpc>
                <a:spcPct val="128000"/>
              </a:lnSpc>
              <a:spcBef>
                <a:spcPts val="0"/>
              </a:spcBef>
            </a:pPr>
            <a:r>
              <a:rPr lang="en-US" sz="2200" dirty="0"/>
              <a:t>RDS on Hospital Cafeteria Menu Planning</a:t>
            </a:r>
          </a:p>
          <a:p>
            <a:pPr marL="457200" lvl="1" indent="0">
              <a:lnSpc>
                <a:spcPct val="128000"/>
              </a:lnSpc>
              <a:spcBef>
                <a:spcPts val="0"/>
              </a:spcBef>
              <a:buNone/>
            </a:pPr>
            <a:endParaRPr lang="en-US" sz="2200" dirty="0"/>
          </a:p>
          <a:p>
            <a:pPr marL="0" indent="0">
              <a:lnSpc>
                <a:spcPct val="128000"/>
              </a:lnSpc>
              <a:spcBef>
                <a:spcPts val="0"/>
              </a:spcBef>
              <a:buNone/>
            </a:pPr>
            <a:endParaRPr lang="en-US" sz="2600" dirty="0"/>
          </a:p>
        </p:txBody>
      </p:sp>
      <p:grpSp>
        <p:nvGrpSpPr>
          <p:cNvPr id="8" name="Group 7"/>
          <p:cNvGrpSpPr/>
          <p:nvPr/>
        </p:nvGrpSpPr>
        <p:grpSpPr>
          <a:xfrm>
            <a:off x="928795" y="440910"/>
            <a:ext cx="10244955" cy="1040182"/>
            <a:chOff x="442890" y="694011"/>
            <a:chExt cx="10244955" cy="1040182"/>
          </a:xfrm>
        </p:grpSpPr>
        <p:sp>
          <p:nvSpPr>
            <p:cNvPr id="9" name="Rectangle 8"/>
            <p:cNvSpPr/>
            <p:nvPr/>
          </p:nvSpPr>
          <p:spPr>
            <a:xfrm>
              <a:off x="442890" y="694011"/>
              <a:ext cx="10155505" cy="1040182"/>
            </a:xfrm>
            <a:prstGeom prst="rect">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0" name="TextBox 9"/>
            <p:cNvSpPr txBox="1"/>
            <p:nvPr/>
          </p:nvSpPr>
          <p:spPr>
            <a:xfrm>
              <a:off x="532340" y="694011"/>
              <a:ext cx="10155505" cy="1040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Support for Health System Transformation | Dr. Rick Audas </a:t>
              </a:r>
            </a:p>
            <a:p>
              <a:pPr lvl="0" algn="l" defTabSz="1244600">
                <a:lnSpc>
                  <a:spcPct val="90000"/>
                </a:lnSpc>
                <a:spcBef>
                  <a:spcPct val="0"/>
                </a:spcBef>
              </a:pPr>
              <a:r>
                <a:rPr lang="en-US" sz="1700" kern="1200" dirty="0"/>
                <a:t>Work in 2023 to Support NLHS Decisions</a:t>
              </a:r>
            </a:p>
          </p:txBody>
        </p:sp>
      </p:grpSp>
      <p:sp>
        <p:nvSpPr>
          <p:cNvPr id="12" name="Oval 11"/>
          <p:cNvSpPr/>
          <p:nvPr/>
        </p:nvSpPr>
        <p:spPr>
          <a:xfrm>
            <a:off x="534323" y="550338"/>
            <a:ext cx="769068" cy="781569"/>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5458" y="5763491"/>
            <a:ext cx="1764105" cy="1094509"/>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15</a:t>
            </a:fld>
            <a:endParaRPr lang="en-US" dirty="0"/>
          </a:p>
        </p:txBody>
      </p:sp>
    </p:spTree>
    <p:extLst>
      <p:ext uri="{BB962C8B-B14F-4D97-AF65-F5344CB8AC3E}">
        <p14:creationId xmlns:p14="http://schemas.microsoft.com/office/powerpoint/2010/main" val="2802482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928795" y="1818859"/>
            <a:ext cx="10840717" cy="4840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8000"/>
              </a:lnSpc>
              <a:spcBef>
                <a:spcPts val="0"/>
              </a:spcBef>
              <a:buNone/>
            </a:pPr>
            <a:r>
              <a:rPr lang="en-US" sz="2600" b="1" dirty="0">
                <a:solidFill>
                  <a:srgbClr val="0070C0"/>
                </a:solidFill>
              </a:rPr>
              <a:t>Other work underway at NLCAHR:</a:t>
            </a:r>
            <a:endParaRPr lang="en-US" sz="2600" b="1" dirty="0"/>
          </a:p>
          <a:p>
            <a:pPr>
              <a:lnSpc>
                <a:spcPct val="128000"/>
              </a:lnSpc>
              <a:spcBef>
                <a:spcPts val="0"/>
              </a:spcBef>
            </a:pPr>
            <a:r>
              <a:rPr lang="en-US" sz="1600" dirty="0"/>
              <a:t>Discussing a possible Experts’ Exchange on LHSS</a:t>
            </a:r>
          </a:p>
          <a:p>
            <a:pPr>
              <a:lnSpc>
                <a:spcPct val="108000"/>
              </a:lnSpc>
              <a:spcBef>
                <a:spcPts val="0"/>
              </a:spcBef>
            </a:pPr>
            <a:r>
              <a:rPr lang="en-US" sz="1600" dirty="0"/>
              <a:t>Completing “ACT for Chronic Pain Management” </a:t>
            </a:r>
            <a:r>
              <a:rPr lang="en-US" sz="1600" i="1" dirty="0"/>
              <a:t>Rapid Evidence</a:t>
            </a:r>
            <a:r>
              <a:rPr lang="en-US" sz="1600" dirty="0"/>
              <a:t> Report.</a:t>
            </a:r>
          </a:p>
          <a:p>
            <a:pPr>
              <a:lnSpc>
                <a:spcPct val="108000"/>
              </a:lnSpc>
              <a:spcBef>
                <a:spcPts val="0"/>
              </a:spcBef>
            </a:pPr>
            <a:r>
              <a:rPr lang="en-US" sz="1600" dirty="0"/>
              <a:t>Supporting “An Underrepresented, Undervalued Workforce: Understanding and Supporting Quality of Work Life in Long-Term Care”  </a:t>
            </a:r>
            <a:r>
              <a:rPr lang="en-US" sz="1600" i="1" dirty="0"/>
              <a:t>CIHR Project Grant</a:t>
            </a:r>
            <a:r>
              <a:rPr lang="en-US" sz="1600" dirty="0"/>
              <a:t>.</a:t>
            </a:r>
          </a:p>
          <a:p>
            <a:pPr>
              <a:lnSpc>
                <a:spcPct val="108000"/>
              </a:lnSpc>
              <a:spcBef>
                <a:spcPts val="0"/>
              </a:spcBef>
            </a:pPr>
            <a:r>
              <a:rPr lang="en-US" sz="1600" dirty="0"/>
              <a:t>Leading Transition House Association of Newfoundland and Labrador (THANL) Study.   </a:t>
            </a:r>
            <a:r>
              <a:rPr lang="en-US" sz="1600" i="1" dirty="0"/>
              <a:t>NLCAHR has partnered with THANL to study data collection frameworks in violence against women shelters across the province. </a:t>
            </a:r>
          </a:p>
          <a:p>
            <a:pPr marL="0" indent="0">
              <a:lnSpc>
                <a:spcPct val="108000"/>
              </a:lnSpc>
              <a:spcBef>
                <a:spcPts val="0"/>
              </a:spcBef>
              <a:buNone/>
            </a:pPr>
            <a:endParaRPr lang="en-US" sz="2600" b="1" dirty="0">
              <a:solidFill>
                <a:srgbClr val="0070C0"/>
              </a:solidFill>
            </a:endParaRPr>
          </a:p>
          <a:p>
            <a:pPr marL="0" indent="0">
              <a:lnSpc>
                <a:spcPct val="108000"/>
              </a:lnSpc>
              <a:spcBef>
                <a:spcPts val="0"/>
              </a:spcBef>
              <a:buNone/>
            </a:pPr>
            <a:r>
              <a:rPr lang="en-US" sz="2600" b="1" dirty="0">
                <a:solidFill>
                  <a:srgbClr val="0070C0"/>
                </a:solidFill>
              </a:rPr>
              <a:t>How can we connect with the Department? |Let us know!</a:t>
            </a:r>
          </a:p>
          <a:p>
            <a:pPr marL="0" indent="0">
              <a:lnSpc>
                <a:spcPct val="108000"/>
              </a:lnSpc>
              <a:spcBef>
                <a:spcPts val="0"/>
              </a:spcBef>
              <a:buNone/>
            </a:pPr>
            <a:endParaRPr lang="en-US" sz="2600" i="1" dirty="0"/>
          </a:p>
        </p:txBody>
      </p:sp>
      <p:grpSp>
        <p:nvGrpSpPr>
          <p:cNvPr id="8" name="Group 7"/>
          <p:cNvGrpSpPr/>
          <p:nvPr/>
        </p:nvGrpSpPr>
        <p:grpSpPr>
          <a:xfrm>
            <a:off x="928795" y="440910"/>
            <a:ext cx="10244955" cy="1040182"/>
            <a:chOff x="442890" y="694011"/>
            <a:chExt cx="10244955" cy="1040182"/>
          </a:xfrm>
        </p:grpSpPr>
        <p:sp>
          <p:nvSpPr>
            <p:cNvPr id="9" name="Rectangle 8"/>
            <p:cNvSpPr/>
            <p:nvPr/>
          </p:nvSpPr>
          <p:spPr>
            <a:xfrm>
              <a:off x="442890" y="694011"/>
              <a:ext cx="10155505" cy="1040182"/>
            </a:xfrm>
            <a:prstGeom prst="rect">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0" name="TextBox 9"/>
            <p:cNvSpPr txBox="1"/>
            <p:nvPr/>
          </p:nvSpPr>
          <p:spPr>
            <a:xfrm>
              <a:off x="532340" y="694011"/>
              <a:ext cx="10155505" cy="1040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spcAft>
                  <a:spcPct val="35000"/>
                </a:spcAft>
              </a:pPr>
              <a:r>
                <a:rPr lang="en-US" sz="2800" kern="1200" dirty="0"/>
                <a:t>Support for Health System Transformation | Dr. Rick Audas </a:t>
              </a:r>
            </a:p>
            <a:p>
              <a:pPr lvl="0" algn="l" defTabSz="1244600">
                <a:lnSpc>
                  <a:spcPct val="90000"/>
                </a:lnSpc>
                <a:spcBef>
                  <a:spcPct val="0"/>
                </a:spcBef>
                <a:spcAft>
                  <a:spcPct val="35000"/>
                </a:spcAft>
              </a:pPr>
              <a:r>
                <a:rPr lang="en-US" sz="1700" kern="1200" dirty="0"/>
                <a:t>Working with NLHS to Support Decisions</a:t>
              </a:r>
            </a:p>
          </p:txBody>
        </p:sp>
      </p:grpSp>
      <p:sp>
        <p:nvSpPr>
          <p:cNvPr id="12" name="Oval 11"/>
          <p:cNvSpPr/>
          <p:nvPr/>
        </p:nvSpPr>
        <p:spPr>
          <a:xfrm>
            <a:off x="534323" y="550338"/>
            <a:ext cx="769068" cy="781569"/>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13" y="5952016"/>
            <a:ext cx="1303391" cy="808667"/>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16</a:t>
            </a:fld>
            <a:endParaRPr lang="en-US" dirty="0"/>
          </a:p>
        </p:txBody>
      </p:sp>
    </p:spTree>
    <p:extLst>
      <p:ext uri="{BB962C8B-B14F-4D97-AF65-F5344CB8AC3E}">
        <p14:creationId xmlns:p14="http://schemas.microsoft.com/office/powerpoint/2010/main" val="250844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8795" y="440910"/>
            <a:ext cx="10244955" cy="1040182"/>
            <a:chOff x="442890" y="694011"/>
            <a:chExt cx="10244955" cy="1040182"/>
          </a:xfrm>
        </p:grpSpPr>
        <p:sp>
          <p:nvSpPr>
            <p:cNvPr id="9" name="Rectangle 8"/>
            <p:cNvSpPr/>
            <p:nvPr/>
          </p:nvSpPr>
          <p:spPr>
            <a:xfrm>
              <a:off x="442890" y="694011"/>
              <a:ext cx="10155505" cy="1040182"/>
            </a:xfrm>
            <a:prstGeom prst="rect">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0" name="TextBox 9"/>
            <p:cNvSpPr txBox="1"/>
            <p:nvPr/>
          </p:nvSpPr>
          <p:spPr>
            <a:xfrm>
              <a:off x="532340" y="694011"/>
              <a:ext cx="10155505" cy="1040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Support for Health System Transformation | Dr. Rick Audas </a:t>
              </a:r>
            </a:p>
            <a:p>
              <a:pPr lvl="0" algn="l" defTabSz="1244600">
                <a:lnSpc>
                  <a:spcPct val="90000"/>
                </a:lnSpc>
                <a:spcBef>
                  <a:spcPct val="0"/>
                </a:spcBef>
              </a:pPr>
              <a:r>
                <a:rPr lang="en-US" sz="1700" kern="1200" dirty="0"/>
                <a:t>Working with NLHS to Support Decisions</a:t>
              </a:r>
            </a:p>
          </p:txBody>
        </p:sp>
      </p:grpSp>
      <p:sp>
        <p:nvSpPr>
          <p:cNvPr id="12" name="Oval 11"/>
          <p:cNvSpPr/>
          <p:nvPr/>
        </p:nvSpPr>
        <p:spPr>
          <a:xfrm>
            <a:off x="534323" y="550338"/>
            <a:ext cx="769068" cy="781569"/>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45" y="1921150"/>
            <a:ext cx="3980898" cy="3820179"/>
          </a:xfrm>
          <a:prstGeom prst="rect">
            <a:avLst/>
          </a:prstGeom>
        </p:spPr>
      </p:pic>
      <p:sp>
        <p:nvSpPr>
          <p:cNvPr id="3" name="TextBox 2"/>
          <p:cNvSpPr txBox="1"/>
          <p:nvPr/>
        </p:nvSpPr>
        <p:spPr>
          <a:xfrm>
            <a:off x="4999143" y="4343399"/>
            <a:ext cx="5824330" cy="1477328"/>
          </a:xfrm>
          <a:prstGeom prst="rect">
            <a:avLst/>
          </a:prstGeom>
          <a:noFill/>
        </p:spPr>
        <p:txBody>
          <a:bodyPr wrap="square" rtlCol="0">
            <a:spAutoFit/>
          </a:bodyPr>
          <a:lstStyle/>
          <a:p>
            <a:r>
              <a:rPr lang="en-US" dirty="0"/>
              <a:t>Email: </a:t>
            </a:r>
            <a:r>
              <a:rPr lang="en-US" dirty="0">
                <a:hlinkClick r:id="rId4"/>
              </a:rPr>
              <a:t>nlcahr@mun.ca</a:t>
            </a:r>
            <a:endParaRPr lang="en-US" dirty="0"/>
          </a:p>
          <a:p>
            <a:endParaRPr lang="en-US" dirty="0"/>
          </a:p>
          <a:p>
            <a:r>
              <a:rPr lang="en-US" dirty="0"/>
              <a:t>Website: </a:t>
            </a:r>
            <a:r>
              <a:rPr lang="en-US" dirty="0">
                <a:hlinkClick r:id="rId5"/>
              </a:rPr>
              <a:t>www.nlcahr.mun.ca</a:t>
            </a:r>
            <a:endParaRPr lang="en-US" dirty="0"/>
          </a:p>
          <a:p>
            <a:endParaRPr lang="en-US" dirty="0"/>
          </a:p>
          <a:p>
            <a:r>
              <a:rPr lang="en-US" dirty="0"/>
              <a:t>Switchboard: 709.864.6078</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9143" y="2217212"/>
            <a:ext cx="3298968" cy="2046789"/>
          </a:xfrm>
          <a:prstGeom prst="rect">
            <a:avLst/>
          </a:prstGeom>
        </p:spPr>
      </p:pic>
      <p:sp>
        <p:nvSpPr>
          <p:cNvPr id="4" name="Slide Number Placeholder 3"/>
          <p:cNvSpPr>
            <a:spLocks noGrp="1"/>
          </p:cNvSpPr>
          <p:nvPr>
            <p:ph type="sldNum" sz="quarter" idx="12"/>
          </p:nvPr>
        </p:nvSpPr>
        <p:spPr/>
        <p:txBody>
          <a:bodyPr/>
          <a:lstStyle/>
          <a:p>
            <a:fld id="{835F11BE-2E90-438F-A6EA-CC65C12B2036}" type="slidenum">
              <a:rPr lang="en-US" smtClean="0"/>
              <a:t>17</a:t>
            </a:fld>
            <a:endParaRPr lang="en-US" dirty="0"/>
          </a:p>
        </p:txBody>
      </p:sp>
    </p:spTree>
    <p:extLst>
      <p:ext uri="{BB962C8B-B14F-4D97-AF65-F5344CB8AC3E}">
        <p14:creationId xmlns:p14="http://schemas.microsoft.com/office/powerpoint/2010/main" val="78236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59" y="436593"/>
            <a:ext cx="8986077" cy="1325563"/>
          </a:xfrm>
          <a:solidFill>
            <a:schemeClr val="bg1"/>
          </a:solidFill>
        </p:spPr>
        <p:txBody>
          <a:bodyPr/>
          <a:lstStyle/>
          <a:p>
            <a:pPr algn="ctr"/>
            <a:r>
              <a:rPr lang="en-US" dirty="0">
                <a:solidFill>
                  <a:srgbClr val="FFC000"/>
                </a:solidFill>
                <a:latin typeface="Gill Sans MT" panose="020B0502020104020203" pitchFamily="34" charset="0"/>
              </a:rPr>
              <a:t>Presentation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220112"/>
              </p:ext>
            </p:extLst>
          </p:nvPr>
        </p:nvGraphicFramePr>
        <p:xfrm>
          <a:off x="773544" y="1825625"/>
          <a:ext cx="107072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0179" y="385261"/>
            <a:ext cx="2295790" cy="1424384"/>
          </a:xfrm>
          <a:prstGeom prst="rect">
            <a:avLst/>
          </a:prstGeom>
        </p:spPr>
      </p:pic>
      <p:sp>
        <p:nvSpPr>
          <p:cNvPr id="8" name="Slide Number Placeholder 7"/>
          <p:cNvSpPr>
            <a:spLocks noGrp="1"/>
          </p:cNvSpPr>
          <p:nvPr>
            <p:ph type="sldNum" sz="quarter" idx="12"/>
          </p:nvPr>
        </p:nvSpPr>
        <p:spPr/>
        <p:txBody>
          <a:bodyPr/>
          <a:lstStyle/>
          <a:p>
            <a:fld id="{835F11BE-2E90-438F-A6EA-CC65C12B2036}" type="slidenum">
              <a:rPr lang="en-US" smtClean="0"/>
              <a:t>2</a:t>
            </a:fld>
            <a:endParaRPr lang="en-US" dirty="0"/>
          </a:p>
        </p:txBody>
      </p:sp>
      <p:pic>
        <p:nvPicPr>
          <p:cNvPr id="4" name="Picture 3">
            <a:extLst>
              <a:ext uri="{FF2B5EF4-FFF2-40B4-BE49-F238E27FC236}">
                <a16:creationId xmlns:a16="http://schemas.microsoft.com/office/drawing/2014/main" id="{E0AF09EA-51D2-49B5-A843-0F123F72B3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194" y="119087"/>
            <a:ext cx="2170124" cy="1706538"/>
          </a:xfrm>
          <a:prstGeom prst="rect">
            <a:avLst/>
          </a:prstGeom>
        </p:spPr>
      </p:pic>
    </p:spTree>
    <p:extLst>
      <p:ext uri="{BB962C8B-B14F-4D97-AF65-F5344CB8AC3E}">
        <p14:creationId xmlns:p14="http://schemas.microsoft.com/office/powerpoint/2010/main" val="61884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00" y="1726520"/>
            <a:ext cx="11021291" cy="4351338"/>
          </a:xfrm>
        </p:spPr>
        <p:txBody>
          <a:bodyPr>
            <a:normAutofit/>
          </a:bodyPr>
          <a:lstStyle/>
          <a:p>
            <a:r>
              <a:rPr lang="en-US" dirty="0">
                <a:solidFill>
                  <a:srgbClr val="FF9933"/>
                </a:solidFill>
              </a:rPr>
              <a:t>NLCAHR was established in 1999:</a:t>
            </a:r>
          </a:p>
          <a:p>
            <a:r>
              <a:rPr lang="en-US" dirty="0"/>
              <a:t>to help </a:t>
            </a:r>
            <a:r>
              <a:rPr lang="en-US" dirty="0">
                <a:solidFill>
                  <a:srgbClr val="FF9933"/>
                </a:solidFill>
              </a:rPr>
              <a:t>build capacity </a:t>
            </a:r>
            <a:r>
              <a:rPr lang="en-US" dirty="0"/>
              <a:t>and resources to undertake and support high-quality applied health research in Newfoundland and Labrador;</a:t>
            </a:r>
          </a:p>
          <a:p>
            <a:r>
              <a:rPr lang="en-US" dirty="0"/>
              <a:t>to </a:t>
            </a:r>
            <a:r>
              <a:rPr lang="en-US" dirty="0">
                <a:solidFill>
                  <a:srgbClr val="FF9933"/>
                </a:solidFill>
              </a:rPr>
              <a:t>increase the amount and impact</a:t>
            </a:r>
            <a:r>
              <a:rPr lang="en-US" dirty="0"/>
              <a:t> of high-quality applied health research undertaken on priority research themes in the province; and</a:t>
            </a:r>
          </a:p>
          <a:p>
            <a:r>
              <a:rPr lang="en-US" dirty="0"/>
              <a:t>to</a:t>
            </a:r>
            <a:r>
              <a:rPr lang="en-US" dirty="0">
                <a:solidFill>
                  <a:srgbClr val="FF9933"/>
                </a:solidFill>
              </a:rPr>
              <a:t> facilitate </a:t>
            </a:r>
            <a:r>
              <a:rPr lang="en-US" dirty="0"/>
              <a:t>the more effective and efficient use of research evidence in the province’s health and social system.</a:t>
            </a:r>
          </a:p>
        </p:txBody>
      </p:sp>
      <p:grpSp>
        <p:nvGrpSpPr>
          <p:cNvPr id="5" name="Group 4"/>
          <p:cNvGrpSpPr/>
          <p:nvPr/>
        </p:nvGrpSpPr>
        <p:grpSpPr>
          <a:xfrm>
            <a:off x="510246" y="400512"/>
            <a:ext cx="10979789" cy="1054215"/>
            <a:chOff x="283894" y="143802"/>
            <a:chExt cx="10423360" cy="1054215"/>
          </a:xfrm>
        </p:grpSpPr>
        <p:sp>
          <p:nvSpPr>
            <p:cNvPr id="6" name="Rectangle 5"/>
            <p:cNvSpPr/>
            <p:nvPr/>
          </p:nvSpPr>
          <p:spPr>
            <a:xfrm>
              <a:off x="551749" y="143802"/>
              <a:ext cx="10155505" cy="1050866"/>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283894" y="147151"/>
              <a:ext cx="10155505" cy="1050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About NLCAHR | Dr. Rick Audas, Director</a:t>
              </a:r>
            </a:p>
            <a:p>
              <a:pPr lvl="0" algn="l" defTabSz="1244600">
                <a:lnSpc>
                  <a:spcPct val="90000"/>
                </a:lnSpc>
                <a:spcBef>
                  <a:spcPct val="0"/>
                </a:spcBef>
              </a:pPr>
              <a:r>
                <a:rPr lang="en-US" sz="1700" kern="1200" dirty="0"/>
                <a:t>	A Sustainable Collaboration with the NL Health and Social System</a:t>
              </a:r>
            </a:p>
          </p:txBody>
        </p:sp>
      </p:grpSp>
      <p:sp>
        <p:nvSpPr>
          <p:cNvPr id="9" name="Oval 8"/>
          <p:cNvSpPr/>
          <p:nvPr/>
        </p:nvSpPr>
        <p:spPr>
          <a:xfrm>
            <a:off x="328707" y="451774"/>
            <a:ext cx="1018984" cy="999604"/>
          </a:xfrm>
          <a:prstGeom prst="ellipse">
            <a:avLst/>
          </a:prstGeom>
          <a:blipFill rotWithShape="0">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15" y="5629708"/>
            <a:ext cx="1764105" cy="1094509"/>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3</a:t>
            </a:fld>
            <a:endParaRPr lang="en-US" dirty="0"/>
          </a:p>
        </p:txBody>
      </p:sp>
    </p:spTree>
    <p:extLst>
      <p:ext uri="{BB962C8B-B14F-4D97-AF65-F5344CB8AC3E}">
        <p14:creationId xmlns:p14="http://schemas.microsoft.com/office/powerpoint/2010/main" val="323678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128" y="1373902"/>
            <a:ext cx="7073034" cy="5484098"/>
          </a:xfrm>
          <a:prstGeom prst="rect">
            <a:avLst/>
          </a:prstGeom>
        </p:spPr>
      </p:pic>
      <p:grpSp>
        <p:nvGrpSpPr>
          <p:cNvPr id="5" name="Group 4"/>
          <p:cNvGrpSpPr/>
          <p:nvPr/>
        </p:nvGrpSpPr>
        <p:grpSpPr>
          <a:xfrm>
            <a:off x="510246" y="400512"/>
            <a:ext cx="10979789" cy="1054215"/>
            <a:chOff x="283894" y="143802"/>
            <a:chExt cx="10423360" cy="1054215"/>
          </a:xfrm>
        </p:grpSpPr>
        <p:sp>
          <p:nvSpPr>
            <p:cNvPr id="6" name="Rectangle 5"/>
            <p:cNvSpPr/>
            <p:nvPr/>
          </p:nvSpPr>
          <p:spPr>
            <a:xfrm>
              <a:off x="551749" y="143802"/>
              <a:ext cx="10155505" cy="1050866"/>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283894" y="147151"/>
              <a:ext cx="10155505" cy="1050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About NLCAHR | Dr. Rick Audas, Director</a:t>
              </a:r>
            </a:p>
            <a:p>
              <a:pPr lvl="0" algn="l" defTabSz="1244600">
                <a:lnSpc>
                  <a:spcPct val="90000"/>
                </a:lnSpc>
                <a:spcBef>
                  <a:spcPct val="0"/>
                </a:spcBef>
              </a:pPr>
              <a:r>
                <a:rPr lang="en-US" sz="1700" kern="1200" dirty="0"/>
                <a:t>	A Sustainable Collaboration with the NL Health and Social System</a:t>
              </a:r>
            </a:p>
          </p:txBody>
        </p:sp>
      </p:grpSp>
      <p:sp>
        <p:nvSpPr>
          <p:cNvPr id="8" name="Oval 7"/>
          <p:cNvSpPr/>
          <p:nvPr/>
        </p:nvSpPr>
        <p:spPr>
          <a:xfrm>
            <a:off x="282908" y="451774"/>
            <a:ext cx="1018984" cy="999604"/>
          </a:xfrm>
          <a:prstGeom prst="ellipse">
            <a:avLst/>
          </a:prstGeom>
          <a:blipFill rotWithShape="0">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908" y="5626966"/>
            <a:ext cx="1764105" cy="1094509"/>
          </a:xfrm>
          <a:prstGeom prst="rect">
            <a:avLst/>
          </a:prstGeom>
        </p:spPr>
      </p:pic>
      <p:sp>
        <p:nvSpPr>
          <p:cNvPr id="11" name="Slide Number Placeholder 10"/>
          <p:cNvSpPr>
            <a:spLocks noGrp="1"/>
          </p:cNvSpPr>
          <p:nvPr>
            <p:ph type="sldNum" sz="quarter" idx="12"/>
          </p:nvPr>
        </p:nvSpPr>
        <p:spPr/>
        <p:txBody>
          <a:bodyPr/>
          <a:lstStyle/>
          <a:p>
            <a:fld id="{835F11BE-2E90-438F-A6EA-CC65C12B2036}" type="slidenum">
              <a:rPr lang="en-US" smtClean="0"/>
              <a:t>4</a:t>
            </a:fld>
            <a:endParaRPr lang="en-US" dirty="0"/>
          </a:p>
        </p:txBody>
      </p:sp>
      <p:sp>
        <p:nvSpPr>
          <p:cNvPr id="2" name="Rectangle 1">
            <a:extLst>
              <a:ext uri="{FF2B5EF4-FFF2-40B4-BE49-F238E27FC236}">
                <a16:creationId xmlns:a16="http://schemas.microsoft.com/office/drawing/2014/main" id="{9B4D53ED-15B7-4D52-AD11-121F1B773C87}"/>
              </a:ext>
            </a:extLst>
          </p:cNvPr>
          <p:cNvSpPr/>
          <p:nvPr/>
        </p:nvSpPr>
        <p:spPr>
          <a:xfrm>
            <a:off x="2657475" y="6454139"/>
            <a:ext cx="114300" cy="267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01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00" y="1726520"/>
            <a:ext cx="11021291" cy="4351338"/>
          </a:xfrm>
        </p:spPr>
        <p:txBody>
          <a:bodyPr>
            <a:normAutofit fontScale="92500" lnSpcReduction="10000"/>
          </a:bodyPr>
          <a:lstStyle/>
          <a:p>
            <a:r>
              <a:rPr lang="en-US" dirty="0">
                <a:solidFill>
                  <a:schemeClr val="accent2"/>
                </a:solidFill>
              </a:rPr>
              <a:t>Supports</a:t>
            </a:r>
            <a:r>
              <a:rPr lang="en-US" dirty="0"/>
              <a:t> provincial health system and community partners:</a:t>
            </a:r>
          </a:p>
          <a:p>
            <a:pPr lvl="1"/>
            <a:r>
              <a:rPr lang="en-US" dirty="0"/>
              <a:t>CHRSP: evidence and decision support</a:t>
            </a:r>
          </a:p>
          <a:p>
            <a:pPr lvl="1"/>
            <a:r>
              <a:rPr lang="en-US" dirty="0"/>
              <a:t>Research Exchange Groups: engagement and capacity building</a:t>
            </a:r>
          </a:p>
          <a:p>
            <a:r>
              <a:rPr lang="en-US" dirty="0">
                <a:solidFill>
                  <a:schemeClr val="accent2"/>
                </a:solidFill>
              </a:rPr>
              <a:t>Brokers</a:t>
            </a:r>
            <a:r>
              <a:rPr lang="en-US" dirty="0"/>
              <a:t> important connections among partners working in health and social system, government, community, and university settings.</a:t>
            </a:r>
          </a:p>
          <a:p>
            <a:r>
              <a:rPr lang="en-US" dirty="0">
                <a:solidFill>
                  <a:schemeClr val="accent2"/>
                </a:solidFill>
              </a:rPr>
              <a:t>Collaborates</a:t>
            </a:r>
            <a:r>
              <a:rPr lang="en-US" dirty="0"/>
              <a:t> with health and social system stakeholders (Government &amp; NLHS) to find out what </a:t>
            </a:r>
            <a:r>
              <a:rPr lang="en-US" i="1" dirty="0"/>
              <a:t>THEY</a:t>
            </a:r>
            <a:r>
              <a:rPr lang="en-US" dirty="0"/>
              <a:t> need to know! Then provides evidence for decision support, synthesizing the research of others and contextualizing findings for potential implementation in Newfoundland &amp; Labrador.</a:t>
            </a:r>
          </a:p>
          <a:p>
            <a:r>
              <a:rPr lang="en-US" dirty="0">
                <a:solidFill>
                  <a:schemeClr val="accent2"/>
                </a:solidFill>
              </a:rPr>
              <a:t>Connects</a:t>
            </a:r>
            <a:r>
              <a:rPr lang="en-US" dirty="0"/>
              <a:t> community partners to Memorial University and our health and social system to support community-led research and collaboration.</a:t>
            </a:r>
          </a:p>
          <a:p>
            <a:endParaRPr lang="en-US" dirty="0"/>
          </a:p>
        </p:txBody>
      </p:sp>
      <p:grpSp>
        <p:nvGrpSpPr>
          <p:cNvPr id="5" name="Group 4"/>
          <p:cNvGrpSpPr/>
          <p:nvPr/>
        </p:nvGrpSpPr>
        <p:grpSpPr>
          <a:xfrm>
            <a:off x="510246" y="400512"/>
            <a:ext cx="10979789" cy="1054215"/>
            <a:chOff x="283894" y="143802"/>
            <a:chExt cx="10423360" cy="1054215"/>
          </a:xfrm>
        </p:grpSpPr>
        <p:sp>
          <p:nvSpPr>
            <p:cNvPr id="6" name="Rectangle 5"/>
            <p:cNvSpPr/>
            <p:nvPr/>
          </p:nvSpPr>
          <p:spPr>
            <a:xfrm>
              <a:off x="551749" y="143802"/>
              <a:ext cx="10155505" cy="1050866"/>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283894" y="147151"/>
              <a:ext cx="10155505" cy="1050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About NLCAHR | Dr. Rick Audas, Director</a:t>
              </a:r>
            </a:p>
            <a:p>
              <a:pPr lvl="0" algn="l" defTabSz="1244600">
                <a:lnSpc>
                  <a:spcPct val="90000"/>
                </a:lnSpc>
                <a:spcBef>
                  <a:spcPct val="0"/>
                </a:spcBef>
              </a:pPr>
              <a:r>
                <a:rPr lang="en-US" sz="1700" kern="1200" dirty="0"/>
                <a:t>	A Sustainable Collaboration with the NL Health and Social System</a:t>
              </a:r>
            </a:p>
          </p:txBody>
        </p:sp>
      </p:grpSp>
      <p:sp>
        <p:nvSpPr>
          <p:cNvPr id="9" name="Oval 8"/>
          <p:cNvSpPr/>
          <p:nvPr/>
        </p:nvSpPr>
        <p:spPr>
          <a:xfrm>
            <a:off x="282908" y="451774"/>
            <a:ext cx="1018984" cy="999604"/>
          </a:xfrm>
          <a:prstGeom prst="ellipse">
            <a:avLst/>
          </a:prstGeom>
          <a:blipFill rotWithShape="0">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908" y="5937322"/>
            <a:ext cx="1350758" cy="838055"/>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5</a:t>
            </a:fld>
            <a:endParaRPr lang="en-US" dirty="0"/>
          </a:p>
        </p:txBody>
      </p:sp>
    </p:spTree>
    <p:extLst>
      <p:ext uri="{BB962C8B-B14F-4D97-AF65-F5344CB8AC3E}">
        <p14:creationId xmlns:p14="http://schemas.microsoft.com/office/powerpoint/2010/main" val="11156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lcahr.mun.ca/images/content/CHRSP_POSTER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53" y="1475190"/>
            <a:ext cx="2704021" cy="4179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7419" y="296437"/>
            <a:ext cx="10909635" cy="1037344"/>
            <a:chOff x="744014" y="1173321"/>
            <a:chExt cx="9949660" cy="1037344"/>
          </a:xfrm>
        </p:grpSpPr>
        <p:sp>
          <p:nvSpPr>
            <p:cNvPr id="6" name="Rectangle 5"/>
            <p:cNvSpPr/>
            <p:nvPr/>
          </p:nvSpPr>
          <p:spPr>
            <a:xfrm>
              <a:off x="744014" y="1173321"/>
              <a:ext cx="9949660" cy="1037344"/>
            </a:xfrm>
            <a:prstGeom prst="rect">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7" name="TextBox 6"/>
            <p:cNvSpPr txBox="1"/>
            <p:nvPr/>
          </p:nvSpPr>
          <p:spPr>
            <a:xfrm>
              <a:off x="744014" y="1173321"/>
              <a:ext cx="9949660" cy="103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Evidence | Pablo Navarro, Senior Research Officer</a:t>
              </a:r>
            </a:p>
            <a:p>
              <a:pPr lvl="0" algn="l" defTabSz="1244600">
                <a:lnSpc>
                  <a:spcPct val="90000"/>
                </a:lnSpc>
                <a:spcBef>
                  <a:spcPct val="0"/>
                </a:spcBef>
              </a:pPr>
              <a:r>
                <a:rPr lang="en-US" sz="1700" kern="1200" dirty="0"/>
                <a:t>	The Contextualized Health Research Synthesis Program</a:t>
              </a:r>
            </a:p>
          </p:txBody>
        </p:sp>
      </p:grpSp>
      <p:sp>
        <p:nvSpPr>
          <p:cNvPr id="8" name="Oval 7"/>
          <p:cNvSpPr/>
          <p:nvPr/>
        </p:nvSpPr>
        <p:spPr>
          <a:xfrm>
            <a:off x="385291" y="437846"/>
            <a:ext cx="781125" cy="7545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TextBox 9"/>
          <p:cNvSpPr txBox="1"/>
          <p:nvPr/>
        </p:nvSpPr>
        <p:spPr>
          <a:xfrm>
            <a:off x="3666689" y="1332745"/>
            <a:ext cx="7980365" cy="4985980"/>
          </a:xfrm>
          <a:prstGeom prst="rect">
            <a:avLst/>
          </a:prstGeom>
          <a:noFill/>
        </p:spPr>
        <p:txBody>
          <a:bodyPr wrap="square" rtlCol="0">
            <a:spAutoFit/>
          </a:bodyPr>
          <a:lstStyle/>
          <a:p>
            <a:endParaRPr lang="en-US" b="1" dirty="0"/>
          </a:p>
          <a:p>
            <a:pPr marL="342900" indent="-342900">
              <a:buFont typeface="Arial" panose="020B0604020202020204" pitchFamily="34" charset="0"/>
              <a:buChar char="•"/>
            </a:pPr>
            <a:r>
              <a:rPr lang="en-US" sz="2000" dirty="0"/>
              <a:t>Our mission? Deliver </a:t>
            </a:r>
            <a:r>
              <a:rPr lang="en-US" sz="2000" dirty="0">
                <a:solidFill>
                  <a:srgbClr val="00B050"/>
                </a:solidFill>
              </a:rPr>
              <a:t>relevant</a:t>
            </a:r>
            <a:r>
              <a:rPr lang="en-US" sz="2000" dirty="0"/>
              <a:t> research evidence and decision support for </a:t>
            </a:r>
            <a:r>
              <a:rPr lang="en-US" sz="2000" dirty="0">
                <a:solidFill>
                  <a:srgbClr val="00B050"/>
                </a:solidFill>
              </a:rPr>
              <a:t>priority </a:t>
            </a:r>
            <a:r>
              <a:rPr lang="en-US" sz="2000" dirty="0"/>
              <a:t>issues, identified by our </a:t>
            </a:r>
            <a:r>
              <a:rPr lang="en-US" sz="2000" dirty="0">
                <a:solidFill>
                  <a:srgbClr val="00B050"/>
                </a:solidFill>
              </a:rPr>
              <a:t>partners</a:t>
            </a:r>
            <a:r>
              <a:rPr lang="en-US" sz="2000" dirty="0"/>
              <a:t>, in a timely and cost-effective manner. </a:t>
            </a:r>
          </a:p>
          <a:p>
            <a:endParaRPr lang="en-US" sz="2000" dirty="0"/>
          </a:p>
          <a:p>
            <a:pPr marL="342900" indent="-342900">
              <a:buFont typeface="Arial" panose="020B0604020202020204" pitchFamily="34" charset="0"/>
              <a:buChar char="•"/>
            </a:pPr>
            <a:r>
              <a:rPr lang="en-US" sz="2000" dirty="0"/>
              <a:t>CHRSP has published:</a:t>
            </a:r>
          </a:p>
          <a:p>
            <a:pPr marL="742950" lvl="1" indent="-285750">
              <a:buFont typeface="Arial" panose="020B0604020202020204" pitchFamily="34" charset="0"/>
              <a:buChar char="•"/>
            </a:pPr>
            <a:r>
              <a:rPr lang="en-US" sz="2000" dirty="0"/>
              <a:t>56 reports on topics prioritized by the health and social system</a:t>
            </a:r>
          </a:p>
          <a:p>
            <a:pPr marL="742950" lvl="1" indent="-285750">
              <a:buFont typeface="Arial" panose="020B0604020202020204" pitchFamily="34" charset="0"/>
              <a:buChar char="•"/>
            </a:pPr>
            <a:r>
              <a:rPr lang="en-US" sz="2000" dirty="0"/>
              <a:t>34 reports on COVID-19 inquiries </a:t>
            </a:r>
          </a:p>
          <a:p>
            <a:pPr marL="742950" lvl="1" indent="-285750">
              <a:buFont typeface="Arial" panose="020B0604020202020204" pitchFamily="34" charset="0"/>
              <a:buChar char="•"/>
            </a:pPr>
            <a:r>
              <a:rPr lang="en-US" sz="2000" dirty="0"/>
              <a:t>55 COVID-19 e-bulletins (2019-2021)</a:t>
            </a:r>
          </a:p>
          <a:p>
            <a:endParaRPr lang="en-US" sz="2000" dirty="0"/>
          </a:p>
          <a:p>
            <a:pPr marL="342900" indent="-342900">
              <a:buFont typeface="Arial" panose="020B0604020202020204" pitchFamily="34" charset="0"/>
              <a:buChar char="•"/>
            </a:pPr>
            <a:r>
              <a:rPr lang="en-US" sz="2000" dirty="0"/>
              <a:t>Special Focus for 2022-2025:</a:t>
            </a:r>
          </a:p>
          <a:p>
            <a:pPr marL="800100" lvl="1" indent="-342900">
              <a:buFont typeface="Arial" panose="020B0604020202020204" pitchFamily="34" charset="0"/>
              <a:buChar char="•"/>
            </a:pPr>
            <a:r>
              <a:rPr lang="en-US" sz="2000" dirty="0"/>
              <a:t>Health System Transformation</a:t>
            </a:r>
          </a:p>
          <a:p>
            <a:pPr marL="1257300" lvl="2" indent="-342900">
              <a:buFont typeface="Arial" panose="020B0604020202020204" pitchFamily="34" charset="0"/>
              <a:buChar char="•"/>
            </a:pPr>
            <a:r>
              <a:rPr lang="en-US" sz="2000" dirty="0"/>
              <a:t>Support for transition to single authority- NLHS</a:t>
            </a:r>
          </a:p>
          <a:p>
            <a:pPr marL="1257300" lvl="2" indent="-342900">
              <a:buFont typeface="Arial" panose="020B0604020202020204" pitchFamily="34" charset="0"/>
              <a:buChar char="•"/>
            </a:pPr>
            <a:r>
              <a:rPr lang="en-US" sz="2000" dirty="0"/>
              <a:t>Health Accord-NL | Implementation</a:t>
            </a:r>
          </a:p>
          <a:p>
            <a:br>
              <a:rPr lang="en-US" sz="2000" dirty="0"/>
            </a:br>
            <a:endParaRPr lang="en-US" sz="2000" dirty="0"/>
          </a:p>
        </p:txBody>
      </p:sp>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175" y="5777167"/>
            <a:ext cx="1522014" cy="944308"/>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6</a:t>
            </a:fld>
            <a:endParaRPr lang="en-US" dirty="0"/>
          </a:p>
        </p:txBody>
      </p:sp>
    </p:spTree>
    <p:extLst>
      <p:ext uri="{BB962C8B-B14F-4D97-AF65-F5344CB8AC3E}">
        <p14:creationId xmlns:p14="http://schemas.microsoft.com/office/powerpoint/2010/main" val="216175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5835" y="1782618"/>
            <a:ext cx="11219934"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dirty="0"/>
              <a:t>Our Approach:</a:t>
            </a:r>
          </a:p>
          <a:p>
            <a:r>
              <a:rPr lang="en-US" dirty="0">
                <a:solidFill>
                  <a:srgbClr val="00CC66"/>
                </a:solidFill>
              </a:rPr>
              <a:t>Integrated Knowledge Translation (iKT) method:</a:t>
            </a:r>
          </a:p>
          <a:p>
            <a:pPr lvl="1"/>
            <a:r>
              <a:rPr lang="en-US" dirty="0"/>
              <a:t>works in partnership with NLHS and government</a:t>
            </a:r>
          </a:p>
          <a:p>
            <a:pPr lvl="1"/>
            <a:r>
              <a:rPr lang="en-US" dirty="0"/>
              <a:t>asks the health and social system to propose/prioritize studies</a:t>
            </a:r>
          </a:p>
          <a:p>
            <a:pPr lvl="1"/>
            <a:r>
              <a:rPr lang="en-US" dirty="0"/>
              <a:t>includes health, community, and patient partners </a:t>
            </a:r>
          </a:p>
          <a:p>
            <a:pPr lvl="1"/>
            <a:r>
              <a:rPr lang="en-US" dirty="0"/>
              <a:t>considers the NL context</a:t>
            </a:r>
          </a:p>
          <a:p>
            <a:pPr lvl="1"/>
            <a:r>
              <a:rPr lang="en-US" dirty="0"/>
              <a:t>uses a mixed methodology and partners with nationally recognized subject experts</a:t>
            </a:r>
          </a:p>
          <a:p>
            <a:pPr lvl="1"/>
            <a:r>
              <a:rPr lang="en-US" dirty="0"/>
              <a:t>synthesizes existing research evidence rather than conducting primary studies (much quicker!)</a:t>
            </a:r>
          </a:p>
          <a:p>
            <a:r>
              <a:rPr lang="en-US" dirty="0">
                <a:solidFill>
                  <a:srgbClr val="00CC66"/>
                </a:solidFill>
              </a:rPr>
              <a:t>CHRSP Research Reports/ Decision Support Products:</a:t>
            </a:r>
          </a:p>
          <a:p>
            <a:pPr lvl="1"/>
            <a:r>
              <a:rPr lang="en-US" dirty="0"/>
              <a:t>align with NL health system priorities and goals</a:t>
            </a:r>
          </a:p>
          <a:p>
            <a:pPr lvl="1"/>
            <a:r>
              <a:rPr lang="en-US" dirty="0"/>
              <a:t>are available in flexible formats </a:t>
            </a:r>
          </a:p>
          <a:p>
            <a:pPr lvl="1"/>
            <a:r>
              <a:rPr lang="en-US" dirty="0"/>
              <a:t>are clear and easy-to-understand </a:t>
            </a:r>
          </a:p>
          <a:p>
            <a:pPr lvl="1"/>
            <a:r>
              <a:rPr lang="en-US" dirty="0"/>
              <a:t>result from collaboration and stakeholder consultation</a:t>
            </a:r>
          </a:p>
          <a:p>
            <a:pPr lvl="1"/>
            <a:r>
              <a:rPr lang="en-US" dirty="0"/>
              <a:t>pay attention to local factors</a:t>
            </a:r>
          </a:p>
          <a:p>
            <a:pPr lvl="1"/>
            <a:r>
              <a:rPr lang="en-US" dirty="0"/>
              <a:t>are consistently used to inform decisions in Newfoundland &amp; Labrador</a:t>
            </a:r>
          </a:p>
        </p:txBody>
      </p:sp>
      <p:grpSp>
        <p:nvGrpSpPr>
          <p:cNvPr id="9" name="Group 8"/>
          <p:cNvGrpSpPr/>
          <p:nvPr/>
        </p:nvGrpSpPr>
        <p:grpSpPr>
          <a:xfrm>
            <a:off x="857507" y="296437"/>
            <a:ext cx="10743365" cy="1037344"/>
            <a:chOff x="744014" y="1173321"/>
            <a:chExt cx="9949660" cy="1037344"/>
          </a:xfrm>
        </p:grpSpPr>
        <p:sp>
          <p:nvSpPr>
            <p:cNvPr id="10" name="Rectangle 9"/>
            <p:cNvSpPr/>
            <p:nvPr/>
          </p:nvSpPr>
          <p:spPr>
            <a:xfrm>
              <a:off x="744014" y="1173321"/>
              <a:ext cx="9949660" cy="1037344"/>
            </a:xfrm>
            <a:prstGeom prst="rect">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1" name="TextBox 10"/>
            <p:cNvSpPr txBox="1"/>
            <p:nvPr/>
          </p:nvSpPr>
          <p:spPr>
            <a:xfrm>
              <a:off x="744014" y="1173321"/>
              <a:ext cx="9949660" cy="103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Evidence | Pablo Navarro, Senior Research Officer</a:t>
              </a:r>
            </a:p>
            <a:p>
              <a:pPr lvl="0" algn="l" defTabSz="1244600">
                <a:lnSpc>
                  <a:spcPct val="90000"/>
                </a:lnSpc>
                <a:spcBef>
                  <a:spcPct val="0"/>
                </a:spcBef>
              </a:pPr>
              <a:r>
                <a:rPr lang="en-US" sz="1700" kern="1200" dirty="0"/>
                <a:t>	The Contextualized Health Research Synthesis Program</a:t>
              </a:r>
            </a:p>
          </p:txBody>
        </p:sp>
      </p:grpSp>
      <p:sp>
        <p:nvSpPr>
          <p:cNvPr id="12" name="Oval 11"/>
          <p:cNvSpPr/>
          <p:nvPr/>
        </p:nvSpPr>
        <p:spPr>
          <a:xfrm>
            <a:off x="466944" y="437846"/>
            <a:ext cx="781125" cy="7545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5458" y="5763491"/>
            <a:ext cx="1764105" cy="1094509"/>
          </a:xfrm>
          <a:prstGeom prst="rect">
            <a:avLst/>
          </a:prstGeom>
        </p:spPr>
      </p:pic>
      <p:sp>
        <p:nvSpPr>
          <p:cNvPr id="2" name="Slide Number Placeholder 1"/>
          <p:cNvSpPr>
            <a:spLocks noGrp="1"/>
          </p:cNvSpPr>
          <p:nvPr>
            <p:ph type="sldNum" sz="quarter" idx="12"/>
          </p:nvPr>
        </p:nvSpPr>
        <p:spPr/>
        <p:txBody>
          <a:bodyPr/>
          <a:lstStyle/>
          <a:p>
            <a:fld id="{835F11BE-2E90-438F-A6EA-CC65C12B2036}" type="slidenum">
              <a:rPr lang="en-US" smtClean="0"/>
              <a:t>7</a:t>
            </a:fld>
            <a:endParaRPr lang="en-US" dirty="0"/>
          </a:p>
        </p:txBody>
      </p:sp>
    </p:spTree>
    <p:extLst>
      <p:ext uri="{BB962C8B-B14F-4D97-AF65-F5344CB8AC3E}">
        <p14:creationId xmlns:p14="http://schemas.microsoft.com/office/powerpoint/2010/main" val="353808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107" y="1112456"/>
            <a:ext cx="10585730" cy="5166765"/>
          </a:xfrm>
          <a:solidFill>
            <a:schemeClr val="bg1"/>
          </a:solidFill>
        </p:spPr>
        <p:txBody>
          <a:bodyPr>
            <a:noAutofit/>
          </a:bodyPr>
          <a:lstStyle/>
          <a:p>
            <a:pPr marL="0" indent="0">
              <a:buNone/>
            </a:pPr>
            <a:r>
              <a:rPr lang="en-US" sz="2600" b="1" dirty="0"/>
              <a:t>Our Products</a:t>
            </a:r>
            <a:r>
              <a:rPr lang="en-US" sz="2400" dirty="0"/>
              <a:t>:</a:t>
            </a:r>
          </a:p>
          <a:p>
            <a:pPr marL="0" indent="0">
              <a:buNone/>
            </a:pPr>
            <a:r>
              <a:rPr lang="en-US" sz="2000" dirty="0">
                <a:solidFill>
                  <a:srgbClr val="00CC66"/>
                </a:solidFill>
              </a:rPr>
              <a:t>Initial Inquiry: Health System Partners need information</a:t>
            </a:r>
            <a:endParaRPr lang="en-US" sz="2000" i="1" dirty="0">
              <a:solidFill>
                <a:srgbClr val="00CC66"/>
              </a:solidFill>
            </a:endParaRPr>
          </a:p>
          <a:p>
            <a:r>
              <a:rPr lang="en-US" sz="2000" i="1" dirty="0"/>
              <a:t>Rapid Decision Support </a:t>
            </a:r>
            <a:r>
              <a:rPr lang="en-US" sz="2000" dirty="0"/>
              <a:t>provides requested information quickly</a:t>
            </a:r>
          </a:p>
          <a:p>
            <a:pPr lvl="1"/>
            <a:r>
              <a:rPr lang="en-US" sz="2000" dirty="0"/>
              <a:t>Curated overview of published research, grey literature, policy papers, etc.</a:t>
            </a:r>
          </a:p>
          <a:p>
            <a:pPr marL="0" indent="0">
              <a:buNone/>
            </a:pPr>
            <a:r>
              <a:rPr lang="en-US" sz="2000" dirty="0"/>
              <a:t> </a:t>
            </a:r>
            <a:r>
              <a:rPr lang="en-US" sz="2000" dirty="0">
                <a:solidFill>
                  <a:srgbClr val="00CC66"/>
                </a:solidFill>
              </a:rPr>
              <a:t>A decision is pending: decision makers need to drill down</a:t>
            </a:r>
          </a:p>
          <a:p>
            <a:r>
              <a:rPr lang="en-US" sz="2000" i="1" dirty="0"/>
              <a:t>Rapid Evidence </a:t>
            </a:r>
            <a:r>
              <a:rPr lang="en-US" sz="2000" dirty="0"/>
              <a:t>Reports answer a specific research question</a:t>
            </a:r>
          </a:p>
          <a:p>
            <a:pPr lvl="1"/>
            <a:r>
              <a:rPr lang="en-US" sz="2000" dirty="0"/>
              <a:t>Subject Matter Expert, critical appraisal and summary, contextual considerations</a:t>
            </a:r>
          </a:p>
          <a:p>
            <a:r>
              <a:rPr lang="en-US" sz="2000" i="1" dirty="0"/>
              <a:t>Evidence Scans</a:t>
            </a:r>
            <a:r>
              <a:rPr lang="en-US" sz="2000" dirty="0"/>
              <a:t> report on the availability of evidence for a specific question</a:t>
            </a:r>
          </a:p>
          <a:p>
            <a:pPr lvl="1"/>
            <a:r>
              <a:rPr lang="en-US" sz="2000" dirty="0"/>
              <a:t>Health Sciences Librarian, review and summarize research activity/ gaps</a:t>
            </a:r>
          </a:p>
          <a:p>
            <a:r>
              <a:rPr lang="en-US" sz="2000" i="1" dirty="0"/>
              <a:t>Snapshot </a:t>
            </a:r>
            <a:r>
              <a:rPr lang="en-US" sz="2000" dirty="0"/>
              <a:t>Reports tell you what others have tried to do</a:t>
            </a:r>
          </a:p>
          <a:p>
            <a:pPr lvl="1"/>
            <a:r>
              <a:rPr lang="en-US" sz="2000" dirty="0"/>
              <a:t>Review of policies, programs, and practices from other jurisdictions</a:t>
            </a:r>
          </a:p>
          <a:p>
            <a:r>
              <a:rPr lang="en-US" sz="2000" i="1" dirty="0">
                <a:solidFill>
                  <a:schemeClr val="bg2">
                    <a:lumMod val="50000"/>
                  </a:schemeClr>
                </a:solidFill>
              </a:rPr>
              <a:t>Previously: Evidence in Context Reports (</a:t>
            </a:r>
            <a:r>
              <a:rPr lang="en-US" sz="2000" dirty="0">
                <a:solidFill>
                  <a:schemeClr val="bg2">
                    <a:lumMod val="50000"/>
                  </a:schemeClr>
                </a:solidFill>
              </a:rPr>
              <a:t>12 to 18 month timeline) </a:t>
            </a:r>
          </a:p>
          <a:p>
            <a:pPr lvl="1"/>
            <a:r>
              <a:rPr lang="en-US" sz="2000" dirty="0">
                <a:solidFill>
                  <a:schemeClr val="bg2">
                    <a:lumMod val="50000"/>
                  </a:schemeClr>
                </a:solidFill>
              </a:rPr>
              <a:t>Build Research Project Team/ hire a Subject Matter Expert, appraise and synthesize</a:t>
            </a:r>
          </a:p>
          <a:p>
            <a:pPr marL="457200" lvl="1" indent="0">
              <a:buNone/>
            </a:pPr>
            <a:r>
              <a:rPr lang="en-US" sz="2000" dirty="0">
                <a:solidFill>
                  <a:schemeClr val="bg2">
                    <a:lumMod val="50000"/>
                  </a:schemeClr>
                </a:solidFill>
              </a:rPr>
              <a:t>     Systematic Reviews, full contextualization, detailed report </a:t>
            </a:r>
          </a:p>
          <a:p>
            <a:pPr lvl="1"/>
            <a:endParaRPr lang="en-US" sz="2000" dirty="0"/>
          </a:p>
        </p:txBody>
      </p:sp>
      <p:grpSp>
        <p:nvGrpSpPr>
          <p:cNvPr id="10" name="Group 9"/>
          <p:cNvGrpSpPr/>
          <p:nvPr/>
        </p:nvGrpSpPr>
        <p:grpSpPr>
          <a:xfrm>
            <a:off x="959107" y="75113"/>
            <a:ext cx="10595583" cy="1037344"/>
            <a:chOff x="744014" y="1173321"/>
            <a:chExt cx="9949660" cy="1037344"/>
          </a:xfrm>
        </p:grpSpPr>
        <p:sp>
          <p:nvSpPr>
            <p:cNvPr id="11" name="Rectangle 10"/>
            <p:cNvSpPr/>
            <p:nvPr/>
          </p:nvSpPr>
          <p:spPr>
            <a:xfrm>
              <a:off x="744014" y="1173321"/>
              <a:ext cx="9949660" cy="1037344"/>
            </a:xfrm>
            <a:prstGeom prst="rect">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2" name="TextBox 11"/>
            <p:cNvSpPr txBox="1"/>
            <p:nvPr/>
          </p:nvSpPr>
          <p:spPr>
            <a:xfrm>
              <a:off x="744014" y="1173321"/>
              <a:ext cx="9949660" cy="103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spcAft>
                  <a:spcPct val="35000"/>
                </a:spcAft>
              </a:pPr>
              <a:r>
                <a:rPr lang="en-US" sz="2800" kern="1200" dirty="0"/>
                <a:t>	Evidence | Pablo Navarro, Senior Research Officer</a:t>
              </a:r>
            </a:p>
            <a:p>
              <a:pPr lvl="0" algn="l" defTabSz="1244600">
                <a:lnSpc>
                  <a:spcPct val="90000"/>
                </a:lnSpc>
                <a:spcBef>
                  <a:spcPct val="0"/>
                </a:spcBef>
                <a:spcAft>
                  <a:spcPct val="35000"/>
                </a:spcAft>
              </a:pPr>
              <a:r>
                <a:rPr lang="en-US" sz="1700" kern="1200" dirty="0"/>
                <a:t>	The Contextualized Health Research Synthesis Program</a:t>
              </a:r>
            </a:p>
          </p:txBody>
        </p:sp>
      </p:grpSp>
      <p:sp>
        <p:nvSpPr>
          <p:cNvPr id="13" name="Oval 12"/>
          <p:cNvSpPr/>
          <p:nvPr/>
        </p:nvSpPr>
        <p:spPr>
          <a:xfrm>
            <a:off x="638621" y="216522"/>
            <a:ext cx="781125" cy="7545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632" y="5807426"/>
            <a:ext cx="1473243" cy="91404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3104549"/>
            <a:ext cx="1600200" cy="1644650"/>
          </a:xfrm>
          <a:prstGeom prst="rect">
            <a:avLst/>
          </a:prstGeom>
        </p:spPr>
      </p:pic>
      <p:sp>
        <p:nvSpPr>
          <p:cNvPr id="5" name="Right Brace 4"/>
          <p:cNvSpPr/>
          <p:nvPr/>
        </p:nvSpPr>
        <p:spPr>
          <a:xfrm>
            <a:off x="9930581" y="1976285"/>
            <a:ext cx="904567" cy="3294910"/>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835F11BE-2E90-438F-A6EA-CC65C12B2036}" type="slidenum">
              <a:rPr lang="en-US" smtClean="0"/>
              <a:t>8</a:t>
            </a:fld>
            <a:endParaRPr lang="en-US" dirty="0"/>
          </a:p>
        </p:txBody>
      </p:sp>
    </p:spTree>
    <p:extLst>
      <p:ext uri="{BB962C8B-B14F-4D97-AF65-F5344CB8AC3E}">
        <p14:creationId xmlns:p14="http://schemas.microsoft.com/office/powerpoint/2010/main" val="246610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8200" y="1848269"/>
            <a:ext cx="7299036" cy="3373756"/>
          </a:xfrm>
        </p:spPr>
        <p:txBody>
          <a:bodyPr>
            <a:noAutofit/>
          </a:bodyPr>
          <a:lstStyle/>
          <a:p>
            <a:pPr marL="0" indent="0">
              <a:buNone/>
            </a:pPr>
            <a:r>
              <a:rPr lang="en-US" sz="2400" b="1" dirty="0"/>
              <a:t>New Product for Transformation Planning</a:t>
            </a:r>
          </a:p>
          <a:p>
            <a:pPr marL="0" indent="0">
              <a:buNone/>
            </a:pPr>
            <a:r>
              <a:rPr lang="en-US" sz="2400" dirty="0">
                <a:solidFill>
                  <a:srgbClr val="00CC66"/>
                </a:solidFill>
              </a:rPr>
              <a:t>Decision makers seeking expert advice:</a:t>
            </a:r>
          </a:p>
          <a:p>
            <a:r>
              <a:rPr lang="en-US" sz="2400" dirty="0"/>
              <a:t>The NLCAHR Experts’ Exchange</a:t>
            </a:r>
          </a:p>
          <a:p>
            <a:pPr lvl="1"/>
            <a:r>
              <a:rPr lang="en-US" sz="2000" dirty="0"/>
              <a:t>Based on the CIHR “Best Brains Exchange”</a:t>
            </a:r>
          </a:p>
          <a:p>
            <a:pPr lvl="1"/>
            <a:r>
              <a:rPr lang="en-US" sz="2000" dirty="0"/>
              <a:t>NLCAHR recruits a panel of leading experts</a:t>
            </a:r>
          </a:p>
          <a:p>
            <a:pPr lvl="1"/>
            <a:r>
              <a:rPr lang="en-US" sz="2000" dirty="0"/>
              <a:t>Host a one-day, in-camera session with presentations, Q&amp;A, facilitated discussion, expert guidance and advice.</a:t>
            </a:r>
          </a:p>
          <a:p>
            <a:r>
              <a:rPr lang="en-US" sz="2400" dirty="0"/>
              <a:t>First Experts’ Exchange September 2022: </a:t>
            </a:r>
          </a:p>
          <a:p>
            <a:pPr lvl="2"/>
            <a:r>
              <a:rPr lang="en-US" sz="1600" dirty="0"/>
              <a:t>Integrating Health Services Delivery in a Geographical Model</a:t>
            </a:r>
          </a:p>
          <a:p>
            <a:pPr lvl="2"/>
            <a:r>
              <a:rPr lang="en-US" sz="1600" dirty="0"/>
              <a:t>(More on that later!) </a:t>
            </a:r>
          </a:p>
          <a:p>
            <a:pPr marL="0" indent="0">
              <a:buNone/>
            </a:pPr>
            <a:r>
              <a:rPr lang="en-US" sz="2000" dirty="0"/>
              <a:t> </a:t>
            </a:r>
          </a:p>
          <a:p>
            <a:pPr marL="457200" lvl="1" indent="0">
              <a:buNone/>
            </a:pPr>
            <a:endParaRPr lang="en-US" sz="2000"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0649" y="5756180"/>
            <a:ext cx="1775888" cy="11018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46" y="2185730"/>
            <a:ext cx="2165713" cy="2008114"/>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9774781" y="1739393"/>
            <a:ext cx="2064773" cy="2900789"/>
          </a:xfrm>
          <a:prstGeom prst="rect">
            <a:avLst/>
          </a:prstGeom>
          <a:ln w="3175">
            <a:solidFill>
              <a:schemeClr val="tx1"/>
            </a:solidFill>
          </a:ln>
          <a:effectLst>
            <a:outerShdw blurRad="50800" dist="38100" dir="2700000" algn="tl" rotWithShape="0">
              <a:prstClr val="black">
                <a:alpha val="40000"/>
              </a:prstClr>
            </a:outerShdw>
          </a:effectLst>
        </p:spPr>
      </p:pic>
      <p:grpSp>
        <p:nvGrpSpPr>
          <p:cNvPr id="11" name="Group 10"/>
          <p:cNvGrpSpPr/>
          <p:nvPr/>
        </p:nvGrpSpPr>
        <p:grpSpPr>
          <a:xfrm>
            <a:off x="857508" y="296437"/>
            <a:ext cx="9949660" cy="1037344"/>
            <a:chOff x="744014" y="1173321"/>
            <a:chExt cx="9949660" cy="1037344"/>
          </a:xfrm>
        </p:grpSpPr>
        <p:sp>
          <p:nvSpPr>
            <p:cNvPr id="12" name="Rectangle 11"/>
            <p:cNvSpPr/>
            <p:nvPr/>
          </p:nvSpPr>
          <p:spPr>
            <a:xfrm>
              <a:off x="744014" y="1173321"/>
              <a:ext cx="9949660" cy="1037344"/>
            </a:xfrm>
            <a:prstGeom prst="rect">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3" name="TextBox 12"/>
            <p:cNvSpPr txBox="1"/>
            <p:nvPr/>
          </p:nvSpPr>
          <p:spPr>
            <a:xfrm>
              <a:off x="744014" y="1173321"/>
              <a:ext cx="9949660" cy="103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1344" tIns="71120" rIns="71120" bIns="71120" numCol="1" spcCol="1270" anchor="ctr" anchorCtr="0">
              <a:noAutofit/>
            </a:bodyPr>
            <a:lstStyle/>
            <a:p>
              <a:pPr lvl="0" algn="l" defTabSz="1244600">
                <a:lnSpc>
                  <a:spcPct val="90000"/>
                </a:lnSpc>
                <a:spcBef>
                  <a:spcPct val="0"/>
                </a:spcBef>
              </a:pPr>
              <a:r>
                <a:rPr lang="en-US" sz="2800" kern="1200" dirty="0"/>
                <a:t>	Evidence | Pablo Navarro, Senior Research Officer</a:t>
              </a:r>
            </a:p>
            <a:p>
              <a:pPr lvl="0" algn="l" defTabSz="1244600">
                <a:lnSpc>
                  <a:spcPct val="90000"/>
                </a:lnSpc>
                <a:spcBef>
                  <a:spcPct val="0"/>
                </a:spcBef>
              </a:pPr>
              <a:r>
                <a:rPr lang="en-US" sz="1700" kern="1200" dirty="0"/>
                <a:t>	The Contextualized Health Research Synthesis Program</a:t>
              </a:r>
            </a:p>
          </p:txBody>
        </p:sp>
      </p:grpSp>
      <p:sp>
        <p:nvSpPr>
          <p:cNvPr id="14" name="Oval 13"/>
          <p:cNvSpPr/>
          <p:nvPr/>
        </p:nvSpPr>
        <p:spPr>
          <a:xfrm>
            <a:off x="466945" y="404800"/>
            <a:ext cx="781125" cy="7545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 name="Slide Number Placeholder 1"/>
          <p:cNvSpPr>
            <a:spLocks noGrp="1"/>
          </p:cNvSpPr>
          <p:nvPr>
            <p:ph type="sldNum" sz="quarter" idx="12"/>
          </p:nvPr>
        </p:nvSpPr>
        <p:spPr/>
        <p:txBody>
          <a:bodyPr/>
          <a:lstStyle/>
          <a:p>
            <a:fld id="{835F11BE-2E90-438F-A6EA-CC65C12B2036}" type="slidenum">
              <a:rPr lang="en-US" smtClean="0"/>
              <a:t>9</a:t>
            </a:fld>
            <a:endParaRPr lang="en-US" dirty="0"/>
          </a:p>
        </p:txBody>
      </p:sp>
    </p:spTree>
    <p:extLst>
      <p:ext uri="{BB962C8B-B14F-4D97-AF65-F5344CB8AC3E}">
        <p14:creationId xmlns:p14="http://schemas.microsoft.com/office/powerpoint/2010/main" val="1687615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2375</Words>
  <Application>Microsoft Office PowerPoint</Application>
  <PresentationFormat>Widescreen</PresentationFormat>
  <Paragraphs>254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Gill Sans MT</vt:lpstr>
      <vt:lpstr>Office Theme</vt:lpstr>
      <vt:lpstr> Evidence and Engagement for Health System Transformation:   NLCAHR’s Approach to Decision Support  Meeting with the Department of Health and Community Services   NOVEMBER 19 2023</vt:lpstr>
      <vt:lpstr>Presentation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Memorial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and Engagement for Health System Transformation:   NLCAHR’s Approach to Decision Support</dc:title>
  <dc:creator>b27rdb@mun.ca</dc:creator>
  <cp:lastModifiedBy>Rochelle Baker</cp:lastModifiedBy>
  <cp:revision>64</cp:revision>
  <dcterms:created xsi:type="dcterms:W3CDTF">2023-10-17T16:31:10Z</dcterms:created>
  <dcterms:modified xsi:type="dcterms:W3CDTF">2023-11-15T12:41:34Z</dcterms:modified>
</cp:coreProperties>
</file>